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1"/>
    <p:sldMasterId id="2147483720" r:id="rId2"/>
    <p:sldMasterId id="2147483722" r:id="rId3"/>
    <p:sldMasterId id="2147483723" r:id="rId4"/>
    <p:sldMasterId id="2147483736" r:id="rId5"/>
    <p:sldMasterId id="2147483749" r:id="rId6"/>
  </p:sldMasterIdLst>
  <p:notesMasterIdLst>
    <p:notesMasterId r:id="rId40"/>
  </p:notesMasterIdLst>
  <p:sldIdLst>
    <p:sldId id="256" r:id="rId7"/>
    <p:sldId id="1204" r:id="rId8"/>
    <p:sldId id="500" r:id="rId9"/>
    <p:sldId id="306" r:id="rId10"/>
    <p:sldId id="277" r:id="rId11"/>
    <p:sldId id="603" r:id="rId12"/>
    <p:sldId id="278" r:id="rId13"/>
    <p:sldId id="279" r:id="rId14"/>
    <p:sldId id="264" r:id="rId15"/>
    <p:sldId id="304" r:id="rId16"/>
    <p:sldId id="307" r:id="rId17"/>
    <p:sldId id="290" r:id="rId18"/>
    <p:sldId id="312" r:id="rId19"/>
    <p:sldId id="1112" r:id="rId20"/>
    <p:sldId id="293" r:id="rId21"/>
    <p:sldId id="1179" r:id="rId22"/>
    <p:sldId id="594" r:id="rId23"/>
    <p:sldId id="583" r:id="rId24"/>
    <p:sldId id="584" r:id="rId25"/>
    <p:sldId id="1203" r:id="rId26"/>
    <p:sldId id="1110" r:id="rId27"/>
    <p:sldId id="1202" r:id="rId28"/>
    <p:sldId id="590" r:id="rId29"/>
    <p:sldId id="317" r:id="rId30"/>
    <p:sldId id="294" r:id="rId31"/>
    <p:sldId id="285" r:id="rId32"/>
    <p:sldId id="286" r:id="rId33"/>
    <p:sldId id="262" r:id="rId34"/>
    <p:sldId id="598" r:id="rId35"/>
    <p:sldId id="591" r:id="rId36"/>
    <p:sldId id="1201" r:id="rId37"/>
    <p:sldId id="1111" r:id="rId38"/>
    <p:sldId id="284"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7D0ECA-D03C-4209-897E-0C960F9819F7}">
  <a:tblStyle styleId="{057D0ECA-D03C-4209-897E-0C960F9819F7}" styleName="Table_0"/>
  <a:tblStyle styleId="{B48FC9B3-1507-47F3-9358-729062BF743C}"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p:restoredTop sz="86507"/>
  </p:normalViewPr>
  <p:slideViewPr>
    <p:cSldViewPr snapToGrid="0" snapToObjects="1">
      <p:cViewPr varScale="1">
        <p:scale>
          <a:sx n="105" d="100"/>
          <a:sy n="105" d="100"/>
        </p:scale>
        <p:origin x="1856" y="1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40833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dirty="0"/>
          </a:p>
        </p:txBody>
      </p:sp>
      <p:sp>
        <p:nvSpPr>
          <p:cNvPr id="453" name="Shape 45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2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7619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86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052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13D15A-680C-4424-9050-EC022F12C863}" type="slidenum">
              <a:rPr lang="en-US" smtClean="0"/>
              <a:pPr/>
              <a:t>15</a:t>
            </a:fld>
            <a:endParaRPr lang="en-US"/>
          </a:p>
        </p:txBody>
      </p:sp>
    </p:spTree>
    <p:extLst>
      <p:ext uri="{BB962C8B-B14F-4D97-AF65-F5344CB8AC3E}">
        <p14:creationId xmlns:p14="http://schemas.microsoft.com/office/powerpoint/2010/main" val="170926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US"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7804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Cohort tool user guide = https://</a:t>
            </a:r>
            <a:r>
              <a:rPr lang="en-US" dirty="0" err="1"/>
              <a:t>docs.google.com</a:t>
            </a:r>
            <a:r>
              <a:rPr lang="en-US" dirty="0"/>
              <a:t>/document/d/1jBPektTrg5H0rFbzi4HERtJ1uJXa_tCShEdl-Uger88/</a:t>
            </a:r>
            <a:r>
              <a:rPr lang="en-US" dirty="0" err="1"/>
              <a:t>edit#heading</a:t>
            </a:r>
            <a:r>
              <a:rPr lang="en-US" dirty="0"/>
              <a:t>=h.oqwsawlvuz4r</a:t>
            </a:r>
          </a:p>
          <a:p>
            <a:r>
              <a:rPr lang="en-US" dirty="0"/>
              <a:t>Chart review tool user guide = https://</a:t>
            </a:r>
            <a:r>
              <a:rPr lang="en-US" dirty="0" err="1"/>
              <a:t>docs.google.com</a:t>
            </a:r>
            <a:r>
              <a:rPr lang="en-US" dirty="0"/>
              <a:t>/document/d/1E_7YAm98DGsOc4QHFmTTG9zYXNBXXpiK6iXlekt-DFQ/</a:t>
            </a:r>
            <a:r>
              <a:rPr lang="en-US" dirty="0" err="1"/>
              <a:t>edit#heading</a:t>
            </a:r>
            <a:r>
              <a:rPr lang="en-US" dirty="0"/>
              <a:t>=h.xrgpvyi6zso9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YouTube Sans"/>
              </a:rPr>
              <a:t>STARR Workshops Spring 2023: STARR-Tools - </a:t>
            </a:r>
            <a:r>
              <a:rPr lang="en-US" dirty="0"/>
              <a:t>https://</a:t>
            </a:r>
            <a:r>
              <a:rPr lang="en-US" dirty="0" err="1"/>
              <a:t>www.youtube.com</a:t>
            </a:r>
            <a:r>
              <a:rPr lang="en-US" dirty="0"/>
              <a:t>/</a:t>
            </a:r>
            <a:r>
              <a:rPr lang="en-US" dirty="0" err="1"/>
              <a:t>watch?v</a:t>
            </a:r>
            <a:r>
              <a:rPr lang="en-US" dirty="0"/>
              <a:t>=5DVmg6f0kyM</a:t>
            </a:r>
          </a:p>
        </p:txBody>
      </p:sp>
    </p:spTree>
    <p:extLst>
      <p:ext uri="{BB962C8B-B14F-4D97-AF65-F5344CB8AC3E}">
        <p14:creationId xmlns:p14="http://schemas.microsoft.com/office/powerpoint/2010/main" val="185405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err="1">
                <a:solidFill>
                  <a:schemeClr val="tx1"/>
                </a:solidFill>
                <a:effectLst/>
                <a:latin typeface="+mn-lt"/>
                <a:ea typeface="+mn-ea"/>
                <a:cs typeface="+mn-cs"/>
              </a:rPr>
              <a:t>Userid</a:t>
            </a:r>
            <a:r>
              <a:rPr lang="en-US" sz="1100" b="0" i="0" kern="1200" dirty="0">
                <a:solidFill>
                  <a:schemeClr val="tx1"/>
                </a:solidFill>
                <a:effectLst/>
                <a:latin typeface="+mn-lt"/>
                <a:ea typeface="+mn-ea"/>
                <a:cs typeface="+mn-cs"/>
              </a:rPr>
              <a:t>: demo</a:t>
            </a:r>
          </a:p>
          <a:p>
            <a:r>
              <a:rPr lang="en-US" sz="1100" b="0" i="0" kern="1200" dirty="0">
                <a:solidFill>
                  <a:schemeClr val="tx1"/>
                </a:solidFill>
                <a:effectLst/>
                <a:latin typeface="+mn-lt"/>
                <a:ea typeface="+mn-ea"/>
                <a:cs typeface="+mn-cs"/>
              </a:rPr>
              <a:t>Password: demo</a:t>
            </a:r>
          </a:p>
          <a:p>
            <a:endParaRPr lang="en-US" dirty="0"/>
          </a:p>
        </p:txBody>
      </p:sp>
    </p:spTree>
    <p:extLst>
      <p:ext uri="{BB962C8B-B14F-4D97-AF65-F5344CB8AC3E}">
        <p14:creationId xmlns:p14="http://schemas.microsoft.com/office/powerpoint/2010/main" val="1040241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YouTube Sans"/>
              </a:rPr>
              <a:t>STARR Workshop Series-Spring 2023:ACE -- </a:t>
            </a:r>
            <a:r>
              <a:rPr lang="en-US" dirty="0"/>
              <a:t>https://</a:t>
            </a:r>
            <a:r>
              <a:rPr lang="en-US" dirty="0" err="1"/>
              <a:t>www.youtube.com</a:t>
            </a:r>
            <a:r>
              <a:rPr lang="en-US" dirty="0"/>
              <a:t>/</a:t>
            </a:r>
            <a:r>
              <a:rPr lang="en-US" dirty="0" err="1"/>
              <a:t>watch?v</a:t>
            </a:r>
            <a:r>
              <a:rPr lang="en-US" dirty="0"/>
              <a:t>=n184EeTZhc0</a:t>
            </a:r>
          </a:p>
        </p:txBody>
      </p:sp>
    </p:spTree>
    <p:extLst>
      <p:ext uri="{BB962C8B-B14F-4D97-AF65-F5344CB8AC3E}">
        <p14:creationId xmlns:p14="http://schemas.microsoft.com/office/powerpoint/2010/main" val="37308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Find out more at https://</a:t>
            </a:r>
            <a:r>
              <a:rPr lang="en-US" dirty="0" err="1"/>
              <a:t>www.youtube.com</a:t>
            </a:r>
            <a:r>
              <a:rPr lang="en-US" dirty="0"/>
              <a:t>/@stanfordstarr8476/playlists</a:t>
            </a:r>
          </a:p>
        </p:txBody>
      </p:sp>
    </p:spTree>
    <p:extLst>
      <p:ext uri="{BB962C8B-B14F-4D97-AF65-F5344CB8AC3E}">
        <p14:creationId xmlns:p14="http://schemas.microsoft.com/office/powerpoint/2010/main" val="3027606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McBrien</a:t>
            </a:r>
            <a:r>
              <a:rPr lang="en-US" dirty="0"/>
              <a:t> et al (PMID 30137498) identified 40 studies reporting on case definitions for 47 unique clinical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system-ui"/>
              </a:rPr>
              <a:t>The studies used combinations of International Classification of Disease version 9 (ICD-9) codes, Read codes, laboratory values, and medications in their algorithms.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system-ui"/>
              </a:rPr>
              <a:t>The most common validation metric reported was positive predictive value, with inconsistent reporting of sensitivity and specificity.</a:t>
            </a:r>
            <a:endParaRPr lang="en-US" dirty="0"/>
          </a:p>
        </p:txBody>
      </p:sp>
    </p:spTree>
    <p:extLst>
      <p:ext uri="{BB962C8B-B14F-4D97-AF65-F5344CB8AC3E}">
        <p14:creationId xmlns:p14="http://schemas.microsoft.com/office/powerpoint/2010/main" val="282722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874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5226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Harvard University</a:t>
            </a:r>
          </a:p>
          <a:p>
            <a:pPr lvl="1"/>
            <a:r>
              <a:rPr lang="en-US" dirty="0"/>
              <a:t>Liao et al, 2010 </a:t>
            </a:r>
            <a:r>
              <a:rPr lang="en-US" dirty="0">
                <a:sym typeface="Wingdings" pitchFamily="2" charset="2"/>
              </a:rPr>
              <a:t> 96 RA, and 404 non-RA cases. Trained a logistic regression using features extracted from textual data, and from coded data. PPV of 94% using text + codes vs. 88% using codes only.</a:t>
            </a:r>
            <a:endParaRPr lang="en-US" dirty="0"/>
          </a:p>
          <a:p>
            <a:r>
              <a:rPr lang="en-US" dirty="0"/>
              <a:t>Vanderbilt University</a:t>
            </a:r>
          </a:p>
          <a:p>
            <a:pPr lvl="1"/>
            <a:r>
              <a:rPr lang="en-US" dirty="0"/>
              <a:t>Carroll, et al 2011, AMIA </a:t>
            </a:r>
            <a:r>
              <a:rPr lang="en-US" dirty="0" err="1"/>
              <a:t>Symp</a:t>
            </a:r>
            <a:r>
              <a:rPr lang="en-US" dirty="0"/>
              <a:t>. Proc</a:t>
            </a:r>
          </a:p>
          <a:p>
            <a:r>
              <a:rPr lang="en-US" dirty="0"/>
              <a:t>Stanford University</a:t>
            </a:r>
          </a:p>
          <a:p>
            <a:pPr lvl="1"/>
            <a:r>
              <a:rPr lang="en-US" dirty="0"/>
              <a:t>Agarwal et al 2016, JAMIA</a:t>
            </a:r>
          </a:p>
          <a:p>
            <a:r>
              <a:rPr lang="en-US" dirty="0"/>
              <a:t>New York University</a:t>
            </a:r>
          </a:p>
          <a:p>
            <a:pPr lvl="1"/>
            <a:r>
              <a:rPr lang="en-US" dirty="0"/>
              <a:t>Halpern et al 2016, JAMIA</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13D15A-680C-4424-9050-EC022F12C863}" type="slidenum">
              <a:rPr lang="en-US" smtClean="0"/>
              <a:pPr/>
              <a:t>25</a:t>
            </a:fld>
            <a:endParaRPr lang="en-US"/>
          </a:p>
        </p:txBody>
      </p:sp>
    </p:spTree>
    <p:extLst>
      <p:ext uri="{BB962C8B-B14F-4D97-AF65-F5344CB8AC3E}">
        <p14:creationId xmlns:p14="http://schemas.microsoft.com/office/powerpoint/2010/main" val="1197583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F5CBA06-0FDD-4DF3-9799-337BD93423B3}"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689990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Automated </a:t>
            </a:r>
            <a:r>
              <a:rPr lang="en-US" sz="1200" b="0" i="0" kern="1200" dirty="0" err="1">
                <a:solidFill>
                  <a:schemeClr val="tx1"/>
                </a:solidFill>
                <a:effectLst/>
                <a:latin typeface="+mn-lt"/>
                <a:ea typeface="+mn-ea"/>
                <a:cs typeface="+mn-cs"/>
              </a:rPr>
              <a:t>PHenotype</a:t>
            </a:r>
            <a:r>
              <a:rPr lang="en-US" sz="1200" b="0" i="0" kern="1200" dirty="0">
                <a:solidFill>
                  <a:schemeClr val="tx1"/>
                </a:solidFill>
                <a:effectLst/>
                <a:latin typeface="+mn-lt"/>
                <a:ea typeface="+mn-ea"/>
                <a:cs typeface="+mn-cs"/>
              </a:rPr>
              <a:t> Routine for Observational Definition, Identification, Training and Evaluation (APHRODITE)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F5CBA06-0FDD-4DF3-9799-337BD93423B3}"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587105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9" name="Shape 5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Discuss active learning</a:t>
            </a:r>
          </a:p>
        </p:txBody>
      </p:sp>
      <p:sp>
        <p:nvSpPr>
          <p:cNvPr id="540" name="Shape 54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518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Noisy labels, Agarwal et al = https://</a:t>
            </a:r>
            <a:r>
              <a:rPr lang="en-US" sz="1100" b="0" i="0" kern="1200" dirty="0" err="1">
                <a:solidFill>
                  <a:schemeClr val="tx1"/>
                </a:solidFill>
                <a:effectLst/>
                <a:latin typeface="+mn-lt"/>
                <a:ea typeface="+mn-ea"/>
                <a:cs typeface="+mn-cs"/>
              </a:rPr>
              <a:t>pubmed.ncbi.nlm.nih.gov</a:t>
            </a:r>
            <a:r>
              <a:rPr lang="en-US" sz="1100" b="0" i="0" kern="1200" dirty="0">
                <a:solidFill>
                  <a:schemeClr val="tx1"/>
                </a:solidFill>
                <a:effectLst/>
                <a:latin typeface="+mn-lt"/>
                <a:ea typeface="+mn-ea"/>
                <a:cs typeface="+mn-cs"/>
              </a:rPr>
              <a:t>/27174893/</a:t>
            </a:r>
          </a:p>
          <a:p>
            <a:r>
              <a:rPr lang="en-US" sz="1100" b="0" i="0" kern="1200" dirty="0">
                <a:solidFill>
                  <a:schemeClr val="tx1"/>
                </a:solidFill>
                <a:effectLst/>
                <a:latin typeface="+mn-lt"/>
                <a:ea typeface="+mn-ea"/>
                <a:cs typeface="+mn-cs"/>
              </a:rPr>
              <a:t>Anchors, Halpern et al = https://</a:t>
            </a:r>
            <a:r>
              <a:rPr lang="en-US" sz="1100" b="0" i="0" kern="1200" dirty="0" err="1">
                <a:solidFill>
                  <a:schemeClr val="tx1"/>
                </a:solidFill>
                <a:effectLst/>
                <a:latin typeface="+mn-lt"/>
                <a:ea typeface="+mn-ea"/>
                <a:cs typeface="+mn-cs"/>
              </a:rPr>
              <a:t>pubmed.ncbi.nlm.nih.gov</a:t>
            </a:r>
            <a:r>
              <a:rPr lang="en-US" sz="1100" b="0" i="0" kern="1200" dirty="0">
                <a:solidFill>
                  <a:schemeClr val="tx1"/>
                </a:solidFill>
                <a:effectLst/>
                <a:latin typeface="+mn-lt"/>
                <a:ea typeface="+mn-ea"/>
                <a:cs typeface="+mn-cs"/>
              </a:rPr>
              <a:t>/27107443/</a:t>
            </a:r>
          </a:p>
          <a:p>
            <a:r>
              <a:rPr lang="en-US" sz="1100" b="0" i="0" kern="1200" dirty="0">
                <a:solidFill>
                  <a:schemeClr val="tx1"/>
                </a:solidFill>
                <a:effectLst/>
                <a:latin typeface="+mn-lt"/>
                <a:ea typeface="+mn-ea"/>
                <a:cs typeface="+mn-cs"/>
              </a:rPr>
              <a:t>Automated Feature Extraction for Phenotyping (AFEP), Yu et al - https://</a:t>
            </a:r>
            <a:r>
              <a:rPr lang="en-US" sz="1100" b="0" i="0" kern="1200" dirty="0" err="1">
                <a:solidFill>
                  <a:schemeClr val="tx1"/>
                </a:solidFill>
                <a:effectLst/>
                <a:latin typeface="+mn-lt"/>
                <a:ea typeface="+mn-ea"/>
                <a:cs typeface="+mn-cs"/>
              </a:rPr>
              <a:t>pubmed.ncbi.nlm.nih.gov</a:t>
            </a:r>
            <a:r>
              <a:rPr lang="en-US" sz="1100" b="0" i="0" kern="1200" dirty="0">
                <a:solidFill>
                  <a:schemeClr val="tx1"/>
                </a:solidFill>
                <a:effectLst/>
                <a:latin typeface="+mn-lt"/>
                <a:ea typeface="+mn-ea"/>
                <a:cs typeface="+mn-cs"/>
              </a:rPr>
              <a:t>/25929596/</a:t>
            </a:r>
          </a:p>
          <a:p>
            <a:r>
              <a:rPr lang="en-US" sz="1100" b="0" i="0" kern="1200" dirty="0">
                <a:solidFill>
                  <a:schemeClr val="tx1"/>
                </a:solidFill>
                <a:effectLst/>
                <a:latin typeface="+mn-lt"/>
                <a:ea typeface="+mn-ea"/>
                <a:cs typeface="+mn-cs"/>
              </a:rPr>
              <a:t>Sinnott et al - https://</a:t>
            </a:r>
            <a:r>
              <a:rPr lang="en-US" sz="1100" b="0" i="0" kern="1200" dirty="0" err="1">
                <a:solidFill>
                  <a:schemeClr val="tx1"/>
                </a:solidFill>
                <a:effectLst/>
                <a:latin typeface="+mn-lt"/>
                <a:ea typeface="+mn-ea"/>
                <a:cs typeface="+mn-cs"/>
              </a:rPr>
              <a:t>pubmed.ncbi.nlm.nih.gov</a:t>
            </a:r>
            <a:r>
              <a:rPr lang="en-US" sz="1100" b="0" i="0" kern="1200" dirty="0">
                <a:solidFill>
                  <a:schemeClr val="tx1"/>
                </a:solidFill>
                <a:effectLst/>
                <a:latin typeface="+mn-lt"/>
                <a:ea typeface="+mn-ea"/>
                <a:cs typeface="+mn-cs"/>
              </a:rPr>
              <a:t>/29788308/</a:t>
            </a:r>
          </a:p>
          <a:p>
            <a:r>
              <a:rPr lang="en-US" sz="1100" b="0" i="0" kern="1200" dirty="0">
                <a:solidFill>
                  <a:schemeClr val="tx1"/>
                </a:solidFill>
                <a:effectLst/>
                <a:latin typeface="+mn-lt"/>
                <a:ea typeface="+mn-ea"/>
                <a:cs typeface="+mn-cs"/>
              </a:rPr>
              <a:t>Zheng et al - https://</a:t>
            </a:r>
            <a:r>
              <a:rPr lang="en-US" sz="1100" b="0" i="0" kern="1200" dirty="0" err="1">
                <a:solidFill>
                  <a:schemeClr val="tx1"/>
                </a:solidFill>
                <a:effectLst/>
                <a:latin typeface="+mn-lt"/>
                <a:ea typeface="+mn-ea"/>
                <a:cs typeface="+mn-cs"/>
              </a:rPr>
              <a:t>pubmed.ncbi.nlm.nih.gov</a:t>
            </a:r>
            <a:r>
              <a:rPr lang="en-US" sz="1100" b="0" i="0" kern="1200" dirty="0">
                <a:solidFill>
                  <a:schemeClr val="tx1"/>
                </a:solidFill>
                <a:effectLst/>
                <a:latin typeface="+mn-lt"/>
                <a:ea typeface="+mn-ea"/>
                <a:cs typeface="+mn-cs"/>
              </a:rPr>
              <a:t>/32974638/</a:t>
            </a:r>
            <a:endParaRPr lang="en-US" dirty="0"/>
          </a:p>
        </p:txBody>
      </p:sp>
    </p:spTree>
    <p:extLst>
      <p:ext uri="{BB962C8B-B14F-4D97-AF65-F5344CB8AC3E}">
        <p14:creationId xmlns:p14="http://schemas.microsoft.com/office/powerpoint/2010/main" val="302833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a:t>
            </a:r>
          </a:p>
          <a:p>
            <a:pPr marL="362480" indent="-362480">
              <a:buFont typeface="+mj-lt"/>
              <a:buAutoNum type="arabicPeriod"/>
            </a:pPr>
            <a:r>
              <a:rPr lang="en-US" dirty="0"/>
              <a:t>Time zero: First mention of an identifying keyword</a:t>
            </a:r>
          </a:p>
          <a:p>
            <a:pPr marL="362480" indent="-362480">
              <a:buFont typeface="+mj-lt"/>
              <a:buAutoNum type="arabicPeriod"/>
            </a:pPr>
            <a:r>
              <a:rPr lang="en-US" dirty="0"/>
              <a:t>Collapse terms to concept (UMLS)</a:t>
            </a:r>
          </a:p>
          <a:p>
            <a:pPr marL="845786" lvl="1" indent="-362480">
              <a:buFont typeface="+mj-lt"/>
              <a:buAutoNum type="arabicPeriod"/>
            </a:pPr>
            <a:r>
              <a:rPr lang="en-US" dirty="0"/>
              <a:t>Use term disambiguation</a:t>
            </a:r>
          </a:p>
          <a:p>
            <a:pPr marL="845786" lvl="1" indent="-362480">
              <a:buFont typeface="+mj-lt"/>
              <a:buAutoNum type="arabicPeriod"/>
            </a:pPr>
            <a:r>
              <a:rPr lang="en-US" dirty="0"/>
              <a:t>Note frequency</a:t>
            </a:r>
          </a:p>
          <a:p>
            <a:pPr marL="362480" indent="-362480">
              <a:buFont typeface="+mj-lt"/>
              <a:buAutoNum type="arabicPeriod"/>
            </a:pPr>
            <a:r>
              <a:rPr lang="en-US" dirty="0"/>
              <a:t>Rx: Counts of presence/absence of active ingredient</a:t>
            </a:r>
          </a:p>
          <a:p>
            <a:pPr marL="362480" indent="-362480">
              <a:buFont typeface="+mj-lt"/>
              <a:buAutoNum type="arabicPeriod"/>
            </a:pPr>
            <a:r>
              <a:rPr lang="en-US" dirty="0"/>
              <a:t>Labs: Counts of test + categorical result (high, normal, low)</a:t>
            </a:r>
          </a:p>
          <a:p>
            <a:pPr marL="362480" indent="-362480">
              <a:buFont typeface="+mj-lt"/>
              <a:buAutoNum type="arabicPeriod"/>
            </a:pPr>
            <a:r>
              <a:rPr lang="en-US" dirty="0"/>
              <a:t>Codes: ICD-9 counts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3AFE8D-6F8D-5D4E-B887-C425DC6CA338}"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2037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1" dirty="0">
                <a:latin typeface="Calibri" charset="0"/>
                <a:ea typeface="Calibri" charset="0"/>
                <a:cs typeface="Calibri" charset="0"/>
              </a:rPr>
              <a:t>Stuff to worry about:</a:t>
            </a:r>
          </a:p>
          <a:p>
            <a:pPr marL="342900" indent="-342900">
              <a:buFont typeface="Arial" charset="0"/>
              <a:buChar char="•"/>
            </a:pPr>
            <a:r>
              <a:rPr lang="en-US" sz="1100" dirty="0">
                <a:latin typeface="Calibri" charset="0"/>
                <a:ea typeface="Calibri" charset="0"/>
                <a:cs typeface="Calibri" charset="0"/>
              </a:rPr>
              <a:t>Repeated observations</a:t>
            </a:r>
          </a:p>
          <a:p>
            <a:pPr marL="342900" indent="-342900">
              <a:buFont typeface="Arial" charset="0"/>
              <a:buChar char="•"/>
            </a:pPr>
            <a:r>
              <a:rPr lang="en-US" sz="1100" dirty="0">
                <a:latin typeface="Calibri" charset="0"/>
                <a:ea typeface="Calibri" charset="0"/>
                <a:cs typeface="Calibri" charset="0"/>
              </a:rPr>
              <a:t>Irregular time intervals</a:t>
            </a:r>
          </a:p>
          <a:p>
            <a:pPr marL="342900" indent="-342900">
              <a:buFont typeface="Arial" charset="0"/>
              <a:buChar char="•"/>
            </a:pPr>
            <a:r>
              <a:rPr lang="en-US" sz="1100" dirty="0">
                <a:latin typeface="Calibri" charset="0"/>
                <a:ea typeface="Calibri" charset="0"/>
                <a:cs typeface="Calibri" charset="0"/>
              </a:rPr>
              <a:t>Large number of (sparse) features</a:t>
            </a:r>
          </a:p>
          <a:p>
            <a:pPr marL="342900" indent="-342900">
              <a:buFont typeface="Arial" charset="0"/>
              <a:buChar char="•"/>
            </a:pPr>
            <a:r>
              <a:rPr lang="en-US" sz="1100" dirty="0">
                <a:latin typeface="Calibri" charset="0"/>
                <a:ea typeface="Calibri" charset="0"/>
                <a:cs typeface="Calibri" charset="0"/>
              </a:rPr>
              <a:t>Choices of binning</a:t>
            </a:r>
          </a:p>
          <a:p>
            <a:pPr marL="342900" indent="-342900">
              <a:buFont typeface="Arial" charset="0"/>
              <a:buChar char="•"/>
            </a:pPr>
            <a:r>
              <a:rPr lang="en-US" sz="1100" dirty="0">
                <a:latin typeface="Calibri" charset="0"/>
                <a:ea typeface="Calibri" charset="0"/>
                <a:cs typeface="Calibri" charset="0"/>
              </a:rPr>
              <a:t>Choices of constructing features</a:t>
            </a:r>
          </a:p>
          <a:p>
            <a:endParaRPr lang="en-US" dirty="0"/>
          </a:p>
        </p:txBody>
      </p:sp>
    </p:spTree>
    <p:extLst>
      <p:ext uri="{BB962C8B-B14F-4D97-AF65-F5344CB8AC3E}">
        <p14:creationId xmlns:p14="http://schemas.microsoft.com/office/powerpoint/2010/main" val="228731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33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Rot="1" noChangeAspect="1" noChangeArrowheads="1"/>
          </p:cNvSpPr>
          <p:nvPr>
            <p:ph type="sldImg"/>
          </p:nvPr>
        </p:nvSpPr>
        <p:spPr>
          <a:xfrm>
            <a:off x="1143000" y="685800"/>
            <a:ext cx="4572000" cy="3429000"/>
          </a:xfrm>
          <a:solidFill>
            <a:srgbClr val="FFFFFF"/>
          </a:solidFill>
          <a:ln/>
        </p:spPr>
      </p:sp>
      <p:sp>
        <p:nvSpPr>
          <p:cNvPr id="209923" name="Rectangle 2"/>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259" rtl="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154354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318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5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76" name="Shape 5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79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121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143000"/>
            <a:ext cx="7772400" cy="1470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898775"/>
            <a:ext cx="6400800" cy="10668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62" name="Shape 62"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872336" y="4916714"/>
            <a:ext cx="5486400" cy="1097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8"/>
        <p:cNvGrpSpPr/>
        <p:nvPr/>
      </p:nvGrpSpPr>
      <p:grpSpPr>
        <a:xfrm>
          <a:off x="0" y="0"/>
          <a:ext cx="0" cy="0"/>
          <a:chOff x="0" y="0"/>
          <a:chExt cx="0" cy="0"/>
        </a:xfrm>
      </p:grpSpPr>
      <p:sp>
        <p:nvSpPr>
          <p:cNvPr id="229" name="Shape 22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ctr" anchorCtr="0"/>
          <a:lstStyle>
            <a:lvl1pPr marL="0" marR="0" lvl="0" indent="0" algn="ctr"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4" name="Shape 234"/>
          <p:cNvSpPr txBox="1">
            <a:spLocks noGrp="1"/>
          </p:cNvSpPr>
          <p:nvPr>
            <p:ph type="body" idx="1"/>
          </p:nvPr>
        </p:nvSpPr>
        <p:spPr>
          <a:xfrm>
            <a:off x="722312" y="3744912"/>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40" name="Shape 240"/>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45" name="Shape 245"/>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6" name="Shape 24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7" name="Shape 24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9"/>
        <p:cNvGrpSpPr/>
        <p:nvPr/>
      </p:nvGrpSpPr>
      <p:grpSpPr>
        <a:xfrm>
          <a:off x="0" y="0"/>
          <a:ext cx="0" cy="0"/>
          <a:chOff x="0" y="0"/>
          <a:chExt cx="0" cy="0"/>
        </a:xfrm>
      </p:grpSpPr>
      <p:sp>
        <p:nvSpPr>
          <p:cNvPr id="250" name="Shape 250"/>
          <p:cNvSpPr txBox="1">
            <a:spLocks noGrp="1"/>
          </p:cNvSpPr>
          <p:nvPr>
            <p:ph type="ctrTitle"/>
          </p:nvPr>
        </p:nvSpPr>
        <p:spPr>
          <a:xfrm>
            <a:off x="685800" y="1143000"/>
            <a:ext cx="7772400" cy="1470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1" name="Shape 251"/>
          <p:cNvSpPr txBox="1">
            <a:spLocks noGrp="1"/>
          </p:cNvSpPr>
          <p:nvPr>
            <p:ph type="subTitle" idx="1"/>
          </p:nvPr>
        </p:nvSpPr>
        <p:spPr>
          <a:xfrm>
            <a:off x="1371600" y="2898775"/>
            <a:ext cx="6400800" cy="10668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52" name="Shape 252"/>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pic>
        <p:nvPicPr>
          <p:cNvPr id="255" name="Shape 255"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699" cy="1284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8" name="Shape 258"/>
          <p:cNvSpPr txBox="1">
            <a:spLocks noGrp="1"/>
          </p:cNvSpPr>
          <p:nvPr>
            <p:ph type="body" idx="1"/>
          </p:nvPr>
        </p:nvSpPr>
        <p:spPr>
          <a:xfrm>
            <a:off x="457200" y="1600200"/>
            <a:ext cx="40386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9" name="Shape 259"/>
          <p:cNvSpPr txBox="1">
            <a:spLocks noGrp="1"/>
          </p:cNvSpPr>
          <p:nvPr>
            <p:ph type="body" idx="2"/>
          </p:nvPr>
        </p:nvSpPr>
        <p:spPr>
          <a:xfrm>
            <a:off x="4648200" y="1600200"/>
            <a:ext cx="4038600" cy="45261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65" name="Shape 265"/>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6" name="Shape 266"/>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67" name="Shape 267"/>
          <p:cNvSpPr txBox="1">
            <a:spLocks noGrp="1"/>
          </p:cNvSpPr>
          <p:nvPr>
            <p:ph type="body" idx="3"/>
          </p:nvPr>
        </p:nvSpPr>
        <p:spPr>
          <a:xfrm>
            <a:off x="4645025" y="1535112"/>
            <a:ext cx="40419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8" name="Shape 268"/>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69" name="Shape 26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0" name="Shape 27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1" name="Shape 27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4" name="Shape 274"/>
          <p:cNvSpPr txBox="1">
            <a:spLocks noGrp="1"/>
          </p:cNvSpPr>
          <p:nvPr>
            <p:ph type="body" idx="1"/>
          </p:nvPr>
        </p:nvSpPr>
        <p:spPr>
          <a:xfrm>
            <a:off x="3575050" y="273050"/>
            <a:ext cx="5111700" cy="58530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5" name="Shape 275"/>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76" name="Shape 27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1" name="Shape 281"/>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Shape 282"/>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83" name="Shape 28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8" name="Shape 288"/>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9" name="Shape 289"/>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0" name="Shape 290"/>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1" name="Shape 2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5" name="Shape 65"/>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4" name="Shape 294"/>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5" name="Shape 295"/>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6" name="Shape 296"/>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7" name="Shape 29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80"/>
        <p:cNvGrpSpPr/>
        <p:nvPr/>
      </p:nvGrpSpPr>
      <p:grpSpPr>
        <a:xfrm>
          <a:off x="0" y="0"/>
          <a:ext cx="0" cy="0"/>
          <a:chOff x="0" y="0"/>
          <a:chExt cx="0" cy="0"/>
        </a:xfrm>
      </p:grpSpPr>
      <p:sp>
        <p:nvSpPr>
          <p:cNvPr id="381" name="Shape 381"/>
          <p:cNvSpPr txBox="1">
            <a:spLocks noGrp="1"/>
          </p:cNvSpPr>
          <p:nvPr>
            <p:ph type="ctrTitle"/>
          </p:nvPr>
        </p:nvSpPr>
        <p:spPr>
          <a:xfrm>
            <a:off x="685800" y="1143000"/>
            <a:ext cx="7772400" cy="1469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2" name="Shape 382"/>
          <p:cNvSpPr txBox="1">
            <a:spLocks noGrp="1"/>
          </p:cNvSpPr>
          <p:nvPr>
            <p:ph type="subTitle" idx="1"/>
          </p:nvPr>
        </p:nvSpPr>
        <p:spPr>
          <a:xfrm>
            <a:off x="1371600" y="2898775"/>
            <a:ext cx="6400800" cy="10668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149" marR="0" lvl="1" indent="-12649"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298" marR="0" lvl="2" indent="-12598"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446" marR="0" lvl="3" indent="-12546"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596" marR="0" lvl="4" indent="-12496"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5746" marR="0" lvl="5" indent="-12445"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2895" marR="0" lvl="6" indent="-12395"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044" marR="0" lvl="7" indent="-12344"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193" marR="0" lvl="8" indent="-12293"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83" name="Shape 383"/>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4" name="Shape 384"/>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5" name="Shape 385"/>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386" name="Shape 386"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700" cy="1284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9" name="Shape 389"/>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0" name="Shape 390"/>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1" name="Shape 391"/>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2" name="Shape 392"/>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ctr" anchorCtr="0"/>
          <a:lstStyle>
            <a:lvl1pPr marL="0" marR="0" lvl="0" indent="0" algn="ctr"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06" name="Shape 406"/>
          <p:cNvSpPr txBox="1">
            <a:spLocks noGrp="1"/>
          </p:cNvSpPr>
          <p:nvPr>
            <p:ph type="body" idx="1"/>
          </p:nvPr>
        </p:nvSpPr>
        <p:spPr>
          <a:xfrm>
            <a:off x="722312" y="3744914"/>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149" marR="0" lvl="1" indent="-12649"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298" marR="0" lvl="2" indent="-12598"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446" marR="0" lvl="3" indent="-12546"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596" marR="0" lvl="4" indent="-12496"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5746" marR="0" lvl="5" indent="-12445"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2895" marR="0" lvl="6" indent="-12395"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044" marR="0" lvl="7" indent="-12344"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193" marR="0" lvl="8" indent="-12293"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7" name="Shape 40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8" name="Shape 40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9" name="Shape 40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12" name="Shape 412"/>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3" name="Shape 413"/>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4" name="Shape 414"/>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17" name="Shape 417"/>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149" marR="0" lvl="1" indent="-12649"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298" marR="0" lvl="2" indent="-12598"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446" marR="0" lvl="3" indent="-1254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596" marR="0" lvl="4" indent="-1249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5746" marR="0" lvl="5" indent="-1244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2895" marR="0" lvl="6" indent="-1239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044" marR="0" lvl="7" indent="-12344"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193" marR="0" lvl="8" indent="-12293"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8" name="Shape 418"/>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2861" marR="0" lvl="0" indent="-19046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867" marR="0" lvl="1" indent="-1713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873" marR="0" lvl="2" indent="-126872"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022" marR="0" lvl="3" indent="-139522"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171" marR="0" lvl="4" indent="-139471"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319" marR="0" lvl="5" indent="-139419"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468" marR="0" lvl="6" indent="-139368"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8617" marR="0" lvl="7" indent="-13931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5767" marR="0" lvl="8" indent="-13926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9" name="Shape 419"/>
          <p:cNvSpPr txBox="1">
            <a:spLocks noGrp="1"/>
          </p:cNvSpPr>
          <p:nvPr>
            <p:ph type="body" idx="3"/>
          </p:nvPr>
        </p:nvSpPr>
        <p:spPr>
          <a:xfrm>
            <a:off x="4645026" y="1535112"/>
            <a:ext cx="4041899"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149" marR="0" lvl="1" indent="-12649"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298" marR="0" lvl="2" indent="-12598"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446" marR="0" lvl="3" indent="-1254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596" marR="0" lvl="4" indent="-12496"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5746" marR="0" lvl="5" indent="-1244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2895" marR="0" lvl="6" indent="-12395"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044" marR="0" lvl="7" indent="-12344"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193" marR="0" lvl="8" indent="-12293"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0" name="Shape 420"/>
          <p:cNvSpPr txBox="1">
            <a:spLocks noGrp="1"/>
          </p:cNvSpPr>
          <p:nvPr>
            <p:ph type="body" idx="4"/>
          </p:nvPr>
        </p:nvSpPr>
        <p:spPr>
          <a:xfrm>
            <a:off x="4645026" y="2174875"/>
            <a:ext cx="4041899" cy="3951300"/>
          </a:xfrm>
          <a:prstGeom prst="rect">
            <a:avLst/>
          </a:prstGeom>
          <a:noFill/>
          <a:ln>
            <a:noFill/>
          </a:ln>
        </p:spPr>
        <p:txBody>
          <a:bodyPr lIns="91425" tIns="91425" rIns="91425" bIns="91425" anchor="t" anchorCtr="0"/>
          <a:lstStyle>
            <a:lvl1pPr marL="342861" marR="0" lvl="0" indent="-19046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867" marR="0" lvl="1" indent="-1713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873" marR="0" lvl="2" indent="-126872"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022" marR="0" lvl="3" indent="-139522"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171" marR="0" lvl="4" indent="-139471"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319" marR="0" lvl="5" indent="-139419"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468" marR="0" lvl="6" indent="-139368"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8617" marR="0" lvl="7" indent="-13931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5767" marR="0" lvl="8" indent="-139267"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1" name="Shape 421"/>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2" name="Shape 422"/>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3" name="Shape 423"/>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6" name="Shape 426"/>
          <p:cNvSpPr txBox="1">
            <a:spLocks noGrp="1"/>
          </p:cNvSpPr>
          <p:nvPr>
            <p:ph type="body" idx="1"/>
          </p:nvPr>
        </p:nvSpPr>
        <p:spPr>
          <a:xfrm>
            <a:off x="3575050" y="273051"/>
            <a:ext cx="5111700" cy="58530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7" name="Shape 427"/>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149" marR="0" lvl="1" indent="-12649"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298" marR="0" lvl="2" indent="-12598"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446" marR="0" lvl="3" indent="-1254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596" marR="0" lvl="4" indent="-1249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5746" marR="0" lvl="5" indent="-1244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2895" marR="0" lvl="6" indent="-1239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044" marR="0" lvl="7" indent="-12344"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193" marR="0" lvl="8" indent="-12293"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28" name="Shape 428"/>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9" name="Shape 429"/>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0" name="Shape 430"/>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33" name="Shape 433"/>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149" marR="0" lvl="1" indent="-12649"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298" marR="0" lvl="2" indent="-12598"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446" marR="0" lvl="3" indent="-12546"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596" marR="0" lvl="4" indent="-12496"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5746" marR="0" lvl="5" indent="-12445"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2895" marR="0" lvl="6" indent="-12395"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044" marR="0" lvl="7" indent="-12344"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193" marR="0" lvl="8" indent="-12293"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4" name="Shape 434"/>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149" marR="0" lvl="1" indent="-12649"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298" marR="0" lvl="2" indent="-12598"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446" marR="0" lvl="3" indent="-1254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596" marR="0" lvl="4" indent="-12496"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5746" marR="0" lvl="5" indent="-1244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2895" marR="0" lvl="6" indent="-12395"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044" marR="0" lvl="7" indent="-12344"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193" marR="0" lvl="8" indent="-12293"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35" name="Shape 435"/>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6" name="Shape 436"/>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7" name="Shape 437"/>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40" name="Shape 440"/>
          <p:cNvSpPr txBox="1">
            <a:spLocks noGrp="1"/>
          </p:cNvSpPr>
          <p:nvPr>
            <p:ph type="body" idx="1"/>
          </p:nvPr>
        </p:nvSpPr>
        <p:spPr>
          <a:xfrm rot="5400000">
            <a:off x="2308950" y="-251549"/>
            <a:ext cx="4526100" cy="82296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1" name="Shape 441"/>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2" name="Shape 442"/>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3" name="Shape 443"/>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rot="5400000">
            <a:off x="4732350" y="2171688"/>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46" name="Shape 446"/>
          <p:cNvSpPr txBox="1">
            <a:spLocks noGrp="1"/>
          </p:cNvSpPr>
          <p:nvPr>
            <p:ph type="body" idx="1"/>
          </p:nvPr>
        </p:nvSpPr>
        <p:spPr>
          <a:xfrm rot="5400000">
            <a:off x="541350" y="190488"/>
            <a:ext cx="5851500" cy="60198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7" name="Shape 44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8" name="Shape 44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9" name="Shape 44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722312" y="3744912"/>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391889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723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7455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6090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368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6099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930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9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5820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02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3" name="Shape 93"/>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5" y="1535112"/>
            <a:ext cx="4041900" cy="6398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287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84605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364337" y="4887686"/>
            <a:ext cx="6422571" cy="1284514"/>
          </a:xfrm>
          <a:prstGeom prst="rect">
            <a:avLst/>
          </a:prstGeom>
          <a:noFill/>
        </p:spPr>
      </p:pic>
    </p:spTree>
    <p:extLst>
      <p:ext uri="{BB962C8B-B14F-4D97-AF65-F5344CB8AC3E}">
        <p14:creationId xmlns:p14="http://schemas.microsoft.com/office/powerpoint/2010/main" val="9301063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7420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5"/>
          </a:xfrm>
          <a:solidFill>
            <a:srgbClr val="FFFF99"/>
          </a:solidFill>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7831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840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2753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408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0108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87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3575050" y="273050"/>
            <a:ext cx="5111700" cy="5852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20363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64466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10/20/24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520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8" name="Shape 58"/>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62" name="Shape 62"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872336" y="4916714"/>
            <a:ext cx="5486399" cy="1097541"/>
          </a:xfrm>
          <a:prstGeom prst="rect">
            <a:avLst/>
          </a:prstGeom>
          <a:noFill/>
          <a:ln>
            <a:noFill/>
          </a:ln>
        </p:spPr>
      </p:pic>
    </p:spTree>
    <p:extLst>
      <p:ext uri="{BB962C8B-B14F-4D97-AF65-F5344CB8AC3E}">
        <p14:creationId xmlns:p14="http://schemas.microsoft.com/office/powerpoint/2010/main" val="2136978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336550" algn="l" rtl="0">
              <a:spcBef>
                <a:spcPts val="640"/>
              </a:spcBef>
              <a:buClr>
                <a:schemeClr val="dk1"/>
              </a:buClr>
              <a:buSzPct val="100000"/>
              <a:buFont typeface="Arial"/>
              <a:buChar char="•"/>
              <a:tabLst/>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66" name="Shape 6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557524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966402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928691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736881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982317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48592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1485470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207363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9525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03260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8472457" y="6217621"/>
            <a:ext cx="548700" cy="5247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337063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0796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5" r:id="rId4"/>
    <p:sldLayoutId id="2147483666" r:id="rId5"/>
    <p:sldLayoutId id="2147483667" r:id="rId6"/>
    <p:sldLayoutId id="2147483668" r:id="rId7"/>
    <p:sldLayoutId id="2147483669" r:id="rId8"/>
    <p:sldLayoutId id="214748374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4" name="Shape 224"/>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7" name="Shape 22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76" name="Shape 37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861" marR="0" lvl="0" indent="-139661"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867" marR="0" lvl="1" indent="-120567"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873" marR="0" lvl="2" indent="-88772"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022" marR="0" lvl="3" indent="-114122"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171" marR="0" lvl="4" indent="-11407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319" marR="0" lvl="5" indent="-114019"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468" marR="0" lvl="6" indent="-113968"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617" marR="0" lvl="7" indent="-11391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767" marR="0" lvl="8" indent="-113867"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7" name="Shape 377"/>
          <p:cNvSpPr txBox="1">
            <a:spLocks noGrp="1"/>
          </p:cNvSpPr>
          <p:nvPr>
            <p:ph type="dt" idx="10"/>
          </p:nvPr>
        </p:nvSpPr>
        <p:spPr>
          <a:xfrm>
            <a:off x="457200" y="6356351"/>
            <a:ext cx="2133600" cy="3650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8" name="Shape 378"/>
          <p:cNvSpPr txBox="1">
            <a:spLocks noGrp="1"/>
          </p:cNvSpPr>
          <p:nvPr>
            <p:ph type="ftr" idx="11"/>
          </p:nvPr>
        </p:nvSpPr>
        <p:spPr>
          <a:xfrm>
            <a:off x="3124200" y="6356351"/>
            <a:ext cx="2895600" cy="3650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49" marR="0" lvl="1" indent="-12649" algn="l" rtl="0">
              <a:spcBef>
                <a:spcPts val="0"/>
              </a:spcBef>
              <a:buNone/>
              <a:defRPr sz="1800" b="0" i="0" u="none" strike="noStrike" cap="none">
                <a:solidFill>
                  <a:schemeClr val="dk1"/>
                </a:solidFill>
                <a:latin typeface="Calibri"/>
                <a:ea typeface="Calibri"/>
                <a:cs typeface="Calibri"/>
                <a:sym typeface="Calibri"/>
              </a:defRPr>
            </a:lvl2pPr>
            <a:lvl3pPr marL="914298" marR="0" lvl="2" indent="-12598" algn="l" rtl="0">
              <a:spcBef>
                <a:spcPts val="0"/>
              </a:spcBef>
              <a:buNone/>
              <a:defRPr sz="1800" b="0" i="0" u="none" strike="noStrike" cap="none">
                <a:solidFill>
                  <a:schemeClr val="dk1"/>
                </a:solidFill>
                <a:latin typeface="Calibri"/>
                <a:ea typeface="Calibri"/>
                <a:cs typeface="Calibri"/>
                <a:sym typeface="Calibri"/>
              </a:defRPr>
            </a:lvl3pPr>
            <a:lvl4pPr marL="1371446" marR="0" lvl="3" indent="-12546" algn="l" rtl="0">
              <a:spcBef>
                <a:spcPts val="0"/>
              </a:spcBef>
              <a:buNone/>
              <a:defRPr sz="1800" b="0" i="0" u="none" strike="noStrike" cap="none">
                <a:solidFill>
                  <a:schemeClr val="dk1"/>
                </a:solidFill>
                <a:latin typeface="Calibri"/>
                <a:ea typeface="Calibri"/>
                <a:cs typeface="Calibri"/>
                <a:sym typeface="Calibri"/>
              </a:defRPr>
            </a:lvl4pPr>
            <a:lvl5pPr marL="1828596" marR="0" lvl="4" indent="-12496" algn="l" rtl="0">
              <a:spcBef>
                <a:spcPts val="0"/>
              </a:spcBef>
              <a:buNone/>
              <a:defRPr sz="1800" b="0" i="0" u="none" strike="noStrike" cap="none">
                <a:solidFill>
                  <a:schemeClr val="dk1"/>
                </a:solidFill>
                <a:latin typeface="Calibri"/>
                <a:ea typeface="Calibri"/>
                <a:cs typeface="Calibri"/>
                <a:sym typeface="Calibri"/>
              </a:defRPr>
            </a:lvl5pPr>
            <a:lvl6pPr marL="2285746" marR="0" lvl="5" indent="-12445" algn="l" rtl="0">
              <a:spcBef>
                <a:spcPts val="0"/>
              </a:spcBef>
              <a:buNone/>
              <a:defRPr sz="1800" b="0" i="0" u="none" strike="noStrike" cap="none">
                <a:solidFill>
                  <a:schemeClr val="dk1"/>
                </a:solidFill>
                <a:latin typeface="Calibri"/>
                <a:ea typeface="Calibri"/>
                <a:cs typeface="Calibri"/>
                <a:sym typeface="Calibri"/>
              </a:defRPr>
            </a:lvl6pPr>
            <a:lvl7pPr marL="2742895" marR="0" lvl="6" indent="-12395" algn="l" rtl="0">
              <a:spcBef>
                <a:spcPts val="0"/>
              </a:spcBef>
              <a:buNone/>
              <a:defRPr sz="1800" b="0" i="0" u="none" strike="noStrike" cap="none">
                <a:solidFill>
                  <a:schemeClr val="dk1"/>
                </a:solidFill>
                <a:latin typeface="Calibri"/>
                <a:ea typeface="Calibri"/>
                <a:cs typeface="Calibri"/>
                <a:sym typeface="Calibri"/>
              </a:defRPr>
            </a:lvl7pPr>
            <a:lvl8pPr marL="3200044" marR="0" lvl="7" indent="-12344" algn="l" rtl="0">
              <a:spcBef>
                <a:spcPts val="0"/>
              </a:spcBef>
              <a:buNone/>
              <a:defRPr sz="1800" b="0" i="0" u="none" strike="noStrike" cap="none">
                <a:solidFill>
                  <a:schemeClr val="dk1"/>
                </a:solidFill>
                <a:latin typeface="Calibri"/>
                <a:ea typeface="Calibri"/>
                <a:cs typeface="Calibri"/>
                <a:sym typeface="Calibri"/>
              </a:defRPr>
            </a:lvl8pPr>
            <a:lvl9pPr marL="3657193" marR="0" lvl="8" indent="-1229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9" name="Shape 379"/>
          <p:cNvSpPr txBox="1">
            <a:spLocks noGrp="1"/>
          </p:cNvSpPr>
          <p:nvPr>
            <p:ph type="sldNum" idx="12"/>
          </p:nvPr>
        </p:nvSpPr>
        <p:spPr>
          <a:xfrm>
            <a:off x="6553200" y="6356351"/>
            <a:ext cx="2133600"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10" r:id="rId3"/>
    <p:sldLayoutId id="2147483711" r:id="rId4"/>
    <p:sldLayoutId id="2147483712" r:id="rId5"/>
    <p:sldLayoutId id="2147483713" r:id="rId6"/>
    <p:sldLayoutId id="2147483714" r:id="rId7"/>
    <p:sldLayoutId id="2147483715" r:id="rId8"/>
    <p:sldLayoutId id="214748371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25" tIns="45713" rIns="91425" bIns="45713"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25" tIns="45713" rIns="91425" bIns="45713" rtlCol="0" anchor="ctr"/>
          <a:lstStyle>
            <a:lvl1pPr algn="l">
              <a:defRPr sz="1200">
                <a:solidFill>
                  <a:schemeClr val="tx1"/>
                </a:solidFill>
              </a:defRPr>
            </a:lvl1pPr>
          </a:lstStyle>
          <a:p>
            <a:pPr defTabSz="914259"/>
            <a:fld id="{1D8BD707-D9CF-40AE-B4C6-C98DA3205C09}" type="datetimeFigureOut">
              <a:rPr lang="en-US" kern="1200" smtClean="0">
                <a:solidFill>
                  <a:prstClr val="black"/>
                </a:solidFill>
                <a:latin typeface="Calibri"/>
                <a:ea typeface=""/>
                <a:cs typeface=""/>
              </a:rPr>
              <a:pPr defTabSz="914259"/>
              <a:t>10/20/24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B6F15528-21DE-4FAA-801E-634DDDAF4B2B}" type="slidenum">
              <a:rPr lang="en-US" kern="1200" smtClean="0">
                <a:solidFill>
                  <a:prstClr val="black">
                    <a:tint val="75000"/>
                  </a:prstClr>
                </a:solidFill>
                <a:latin typeface="Calibri"/>
                <a:ea typeface=""/>
                <a:cs typeface=""/>
              </a:rPr>
              <a:pPr defTabSz="914259"/>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86348044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defTabSz="914259"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fld id="{1D8BD707-D9CF-40AE-B4C6-C98DA3205C09}" type="datetimeFigureOut">
              <a:rPr lang="en-US" kern="1200" smtClean="0">
                <a:solidFill>
                  <a:prstClr val="black"/>
                </a:solidFill>
                <a:latin typeface="Calibri"/>
                <a:ea typeface=""/>
                <a:cs typeface=""/>
              </a:rPr>
              <a:pPr/>
              <a:t>10/20/24</a:t>
            </a:fld>
            <a:endParaRPr lang="en-US" kern="1200" dirty="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kern="1200" smtClean="0">
                <a:solidFill>
                  <a:prstClr val="black">
                    <a:tint val="75000"/>
                  </a:prstClr>
                </a:solidFill>
                <a:latin typeface="Calibri"/>
                <a:ea typeface=""/>
                <a:cs typeface=""/>
              </a:rPr>
              <a:pPr/>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12875961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87267497"/>
      </p:ext>
    </p:extLst>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4.em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4.em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8.tiff"/><Relationship Id="rId11" Type="http://schemas.openxmlformats.org/officeDocument/2006/relationships/image" Target="../media/image32.png"/><Relationship Id="rId5" Type="http://schemas.openxmlformats.org/officeDocument/2006/relationships/image" Target="../media/image27.tiff"/><Relationship Id="rId10" Type="http://schemas.openxmlformats.org/officeDocument/2006/relationships/image" Target="../media/image24.emf"/><Relationship Id="rId4" Type="http://schemas.openxmlformats.org/officeDocument/2006/relationships/image" Target="../media/image26.sv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www.phekb.or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github.com/OHDSI/Aphrodit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ctrTitle"/>
          </p:nvPr>
        </p:nvSpPr>
        <p:spPr>
          <a:xfrm>
            <a:off x="394855" y="1524000"/>
            <a:ext cx="8354400" cy="1470000"/>
          </a:xfrm>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a:t>Data Science in Medicine</a:t>
            </a:r>
            <a:endParaRPr lang="en" sz="4400" b="1" i="0" u="none" strike="noStrike" cap="none" dirty="0">
              <a:solidFill>
                <a:schemeClr val="dk1"/>
              </a:solidFill>
              <a:latin typeface="Calibri"/>
              <a:ea typeface="Calibri"/>
              <a:cs typeface="Calibri"/>
              <a:sym typeface="Calibri"/>
            </a:endParaRPr>
          </a:p>
        </p:txBody>
      </p:sp>
      <p:sp>
        <p:nvSpPr>
          <p:cNvPr id="456" name="Shape 456"/>
          <p:cNvSpPr txBox="1">
            <a:spLocks noGrp="1"/>
          </p:cNvSpPr>
          <p:nvPr>
            <p:ph type="subTitle" idx="1"/>
          </p:nvPr>
        </p:nvSpPr>
        <p:spPr>
          <a:xfrm>
            <a:off x="1371600" y="3505189"/>
            <a:ext cx="6400800" cy="12192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algorithm</a:t>
            </a:r>
          </a:p>
        </p:txBody>
      </p:sp>
      <p:pic>
        <p:nvPicPr>
          <p:cNvPr id="4" name="Picture 3"/>
          <p:cNvPicPr>
            <a:picLocks noChangeAspect="1"/>
          </p:cNvPicPr>
          <p:nvPr/>
        </p:nvPicPr>
        <p:blipFill>
          <a:blip r:embed="rId3"/>
          <a:stretch>
            <a:fillRect/>
          </a:stretch>
        </p:blipFill>
        <p:spPr>
          <a:xfrm>
            <a:off x="0" y="1143000"/>
            <a:ext cx="9144000" cy="5753100"/>
          </a:xfrm>
          <a:prstGeom prst="rect">
            <a:avLst/>
          </a:prstGeom>
        </p:spPr>
      </p:pic>
    </p:spTree>
    <p:extLst>
      <p:ext uri="{BB962C8B-B14F-4D97-AF65-F5344CB8AC3E}">
        <p14:creationId xmlns:p14="http://schemas.microsoft.com/office/powerpoint/2010/main" val="166829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Features on which “algorithms” operate</a:t>
            </a:r>
          </a:p>
        </p:txBody>
      </p:sp>
      <p:pic>
        <p:nvPicPr>
          <p:cNvPr id="4" name="Picture 3"/>
          <p:cNvPicPr>
            <a:picLocks noChangeAspect="1"/>
          </p:cNvPicPr>
          <p:nvPr/>
        </p:nvPicPr>
        <p:blipFill>
          <a:blip r:embed="rId3"/>
          <a:stretch>
            <a:fillRect/>
          </a:stretch>
        </p:blipFill>
        <p:spPr>
          <a:xfrm>
            <a:off x="1016000" y="1143000"/>
            <a:ext cx="7112000" cy="5575300"/>
          </a:xfrm>
          <a:prstGeom prst="rect">
            <a:avLst/>
          </a:prstGeom>
        </p:spPr>
      </p:pic>
    </p:spTree>
    <p:extLst>
      <p:ext uri="{BB962C8B-B14F-4D97-AF65-F5344CB8AC3E}">
        <p14:creationId xmlns:p14="http://schemas.microsoft.com/office/powerpoint/2010/main" val="77640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33450" y="1083126"/>
            <a:ext cx="7277100" cy="4267200"/>
          </a:xfrm>
          <a:prstGeom prst="rect">
            <a:avLst/>
          </a:prstGeom>
        </p:spPr>
      </p:pic>
      <p:pic>
        <p:nvPicPr>
          <p:cNvPr id="4" name="Picture 3" descr="Chart, bubble chart&#10;&#10;Description automatically generated">
            <a:extLst>
              <a:ext uri="{FF2B5EF4-FFF2-40B4-BE49-F238E27FC236}">
                <a16:creationId xmlns:a16="http://schemas.microsoft.com/office/drawing/2014/main" id="{A5857EE4-C0C2-C84A-B65B-A65D48B2CEEF}"/>
              </a:ext>
            </a:extLst>
          </p:cNvPr>
          <p:cNvPicPr>
            <a:picLocks noChangeAspect="1"/>
          </p:cNvPicPr>
          <p:nvPr/>
        </p:nvPicPr>
        <p:blipFill rotWithShape="1">
          <a:blip r:embed="rId4"/>
          <a:srcRect l="23340" r="23198"/>
          <a:stretch/>
        </p:blipFill>
        <p:spPr>
          <a:xfrm rot="5400000">
            <a:off x="2683376" y="-980945"/>
            <a:ext cx="3777722" cy="9144476"/>
          </a:xfrm>
          <a:prstGeom prst="rect">
            <a:avLst/>
          </a:prstGeom>
        </p:spPr>
      </p:pic>
      <p:sp>
        <p:nvSpPr>
          <p:cNvPr id="564" name="Shape 564"/>
          <p:cNvSpPr txBox="1">
            <a:spLocks noGrp="1"/>
          </p:cNvSpPr>
          <p:nvPr>
            <p:ph type="title"/>
          </p:nvPr>
        </p:nvSpPr>
        <p:spPr>
          <a:xfrm>
            <a:off x="0" y="0"/>
            <a:ext cx="91440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3959" b="0" i="0" u="none" strike="noStrike" cap="none">
                <a:solidFill>
                  <a:schemeClr val="dk1"/>
                </a:solidFill>
                <a:latin typeface="Calibri"/>
                <a:ea typeface="Calibri"/>
                <a:cs typeface="Calibri"/>
                <a:sym typeface="Calibri"/>
              </a:rPr>
              <a:t>Use multiple sources of data when you can</a:t>
            </a:r>
          </a:p>
        </p:txBody>
      </p:sp>
      <p:sp>
        <p:nvSpPr>
          <p:cNvPr id="566" name="Shape 566"/>
          <p:cNvSpPr txBox="1"/>
          <p:nvPr/>
        </p:nvSpPr>
        <p:spPr>
          <a:xfrm>
            <a:off x="540710" y="5909757"/>
            <a:ext cx="27525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dirty="0">
                <a:solidFill>
                  <a:schemeClr val="dk1"/>
                </a:solidFill>
                <a:latin typeface="Calibri"/>
                <a:ea typeface="Calibri"/>
                <a:cs typeface="Calibri"/>
                <a:sym typeface="Calibri"/>
              </a:rPr>
              <a:t>Wei </a:t>
            </a:r>
            <a:r>
              <a:rPr lang="en-US" sz="1800" dirty="0">
                <a:solidFill>
                  <a:schemeClr val="dk1"/>
                </a:solidFill>
                <a:latin typeface="Calibri"/>
                <a:ea typeface="Calibri"/>
                <a:cs typeface="Calibri"/>
                <a:sym typeface="Calibri"/>
              </a:rPr>
              <a:t>WQ, </a:t>
            </a:r>
            <a:r>
              <a:rPr lang="en" sz="1800" dirty="0">
                <a:solidFill>
                  <a:schemeClr val="dk1"/>
                </a:solidFill>
                <a:latin typeface="Calibri"/>
                <a:ea typeface="Calibri"/>
                <a:cs typeface="Calibri"/>
                <a:sym typeface="Calibri"/>
              </a:rPr>
              <a:t>et al 2015 JAMIA</a:t>
            </a:r>
          </a:p>
        </p:txBody>
      </p:sp>
      <p:pic>
        <p:nvPicPr>
          <p:cNvPr id="3" name="Picture 2"/>
          <p:cNvPicPr>
            <a:picLocks noChangeAspect="1"/>
          </p:cNvPicPr>
          <p:nvPr/>
        </p:nvPicPr>
        <p:blipFill>
          <a:blip r:embed="rId5"/>
          <a:stretch>
            <a:fillRect/>
          </a:stretch>
        </p:blipFill>
        <p:spPr>
          <a:xfrm>
            <a:off x="1916989" y="1550300"/>
            <a:ext cx="5334000" cy="3911600"/>
          </a:xfrm>
          <a:prstGeom prst="rect">
            <a:avLst/>
          </a:prstGeom>
        </p:spPr>
      </p:pic>
    </p:spTree>
    <p:extLst>
      <p:ext uri="{BB962C8B-B14F-4D97-AF65-F5344CB8AC3E}">
        <p14:creationId xmlns:p14="http://schemas.microsoft.com/office/powerpoint/2010/main" val="17588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rule-based phenotyping</a:t>
            </a:r>
          </a:p>
        </p:txBody>
      </p:sp>
      <p:sp>
        <p:nvSpPr>
          <p:cNvPr id="3" name="Text Placeholder 2"/>
          <p:cNvSpPr>
            <a:spLocks noGrp="1"/>
          </p:cNvSpPr>
          <p:nvPr>
            <p:ph type="body" idx="1"/>
          </p:nvPr>
        </p:nvSpPr>
        <p:spPr/>
        <p:txBody>
          <a:bodyPr>
            <a:normAutofit lnSpcReduction="10000"/>
          </a:bodyPr>
          <a:lstStyle/>
          <a:p>
            <a:pPr marL="530225" indent="-514350">
              <a:buFont typeface="+mj-lt"/>
              <a:buAutoNum type="arabicPeriod"/>
            </a:pPr>
            <a:r>
              <a:rPr lang="en-US" dirty="0"/>
              <a:t>Figure out what are the “things” you want to see in a record to believe the patient has that condition.</a:t>
            </a:r>
          </a:p>
          <a:p>
            <a:pPr marL="530225" indent="-514350">
              <a:buFont typeface="+mj-lt"/>
              <a:buAutoNum type="arabicPeriod"/>
            </a:pPr>
            <a:r>
              <a:rPr lang="en-US" dirty="0"/>
              <a:t>Using the knowledge-graph, which the data conforms to, convert those “things” into specific identifiers</a:t>
            </a:r>
          </a:p>
          <a:p>
            <a:pPr marL="530225" indent="-514350">
              <a:buFont typeface="+mj-lt"/>
              <a:buAutoNum type="arabicPeriod"/>
            </a:pPr>
            <a:r>
              <a:rPr lang="en-US" dirty="0"/>
              <a:t>Define the criteria around the presence, absence, frequency of occurrence etc. for those identifiers.</a:t>
            </a:r>
          </a:p>
        </p:txBody>
      </p:sp>
    </p:spTree>
    <p:extLst>
      <p:ext uri="{BB962C8B-B14F-4D97-AF65-F5344CB8AC3E}">
        <p14:creationId xmlns:p14="http://schemas.microsoft.com/office/powerpoint/2010/main" val="17444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dirty="0">
                <a:solidFill>
                  <a:schemeClr val="bg1"/>
                </a:solidFill>
                <a:latin typeface="Calibri" panose="020F0502020204030204" pitchFamily="34" charset="0"/>
                <a:ea typeface="Source Sans Pro Light" panose="020B0403030403020204" pitchFamily="34" charset="0"/>
                <a:cs typeface="Calibri" panose="020F0502020204030204" pitchFamily="34" charset="0"/>
              </a:rPr>
              <a:t>Reflect: on your phenotype definition</a:t>
            </a:r>
          </a:p>
        </p:txBody>
      </p:sp>
      <p:sp>
        <p:nvSpPr>
          <p:cNvPr id="3" name="Content Placeholder 2"/>
          <p:cNvSpPr>
            <a:spLocks noGrp="1"/>
          </p:cNvSpPr>
          <p:nvPr>
            <p:ph idx="1"/>
          </p:nvPr>
        </p:nvSpPr>
        <p:spPr/>
        <p:txBody>
          <a:bodyPr>
            <a:normAutofit/>
          </a:bodyPr>
          <a:lstStyle/>
          <a:p>
            <a:r>
              <a:rPr lang="en-US" dirty="0">
                <a:solidFill>
                  <a:schemeClr val="bg1"/>
                </a:solidFill>
              </a:rPr>
              <a:t>Did you get the things you would want to see in the record that would make you believe that the outcome or condition in question happened?</a:t>
            </a:r>
          </a:p>
          <a:p>
            <a:endParaRPr lang="en-US" dirty="0">
              <a:solidFill>
                <a:schemeClr val="bg1"/>
              </a:solidFill>
            </a:endParaRPr>
          </a:p>
          <a:p>
            <a:r>
              <a:rPr lang="en-US" dirty="0">
                <a:solidFill>
                  <a:schemeClr val="bg1"/>
                </a:solidFill>
              </a:rPr>
              <a:t>Did you specify the ways of deciding when you have seen enough to declare that the outcome or condition did happen?</a:t>
            </a:r>
          </a:p>
        </p:txBody>
      </p:sp>
    </p:spTree>
    <p:extLst>
      <p:ext uri="{BB962C8B-B14F-4D97-AF65-F5344CB8AC3E}">
        <p14:creationId xmlns:p14="http://schemas.microsoft.com/office/powerpoint/2010/main" val="396447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pPr algn="ctr"/>
            <a:r>
              <a:rPr lang="en-US" dirty="0"/>
              <a:t>Phenotyping and cohort building go hand in hand</a:t>
            </a:r>
          </a:p>
        </p:txBody>
      </p:sp>
      <p:sp>
        <p:nvSpPr>
          <p:cNvPr id="6" name="Rectangle 5"/>
          <p:cNvSpPr/>
          <p:nvPr/>
        </p:nvSpPr>
        <p:spPr>
          <a:xfrm>
            <a:off x="347136" y="2437825"/>
            <a:ext cx="8597900" cy="1815882"/>
          </a:xfrm>
          <a:prstGeom prst="rect">
            <a:avLst/>
          </a:prstGeom>
        </p:spPr>
        <p:txBody>
          <a:bodyPr wrap="square">
            <a:spAutoFit/>
          </a:bodyPr>
          <a:lstStyle/>
          <a:p>
            <a:pPr algn="ctr" defTabSz="642915" fontAlgn="base">
              <a:spcBef>
                <a:spcPct val="0"/>
              </a:spcBef>
              <a:spcAft>
                <a:spcPct val="0"/>
              </a:spcAft>
            </a:pPr>
            <a:r>
              <a:rPr lang="en-US" sz="2800" dirty="0">
                <a:solidFill>
                  <a:srgbClr val="222222"/>
                </a:solidFill>
                <a:ea typeface="Calibri" charset="0"/>
                <a:cs typeface="Calibri" charset="0"/>
                <a:sym typeface="Gill Sans" charset="0"/>
              </a:rPr>
              <a:t>Diabetics (defined as icd9 code of 250, and </a:t>
            </a:r>
            <a:r>
              <a:rPr lang="en-US" sz="2800">
                <a:solidFill>
                  <a:srgbClr val="222222"/>
                </a:solidFill>
                <a:ea typeface="Calibri" charset="0"/>
                <a:cs typeface="Calibri" charset="0"/>
                <a:sym typeface="Gill Sans" charset="0"/>
              </a:rPr>
              <a:t>metformin within </a:t>
            </a:r>
            <a:r>
              <a:rPr lang="en-US" sz="2800" dirty="0">
                <a:solidFill>
                  <a:srgbClr val="222222"/>
                </a:solidFill>
                <a:ea typeface="Calibri" charset="0"/>
                <a:cs typeface="Calibri" charset="0"/>
                <a:sym typeface="Gill Sans" charset="0"/>
              </a:rPr>
              <a:t>a week to one month) who have high HbA1c one to two months after treatment</a:t>
            </a:r>
            <a:r>
              <a:rPr lang="en-US" sz="2800" dirty="0">
                <a:solidFill>
                  <a:srgbClr val="000000"/>
                </a:solidFill>
                <a:ea typeface="Calibri" charset="0"/>
                <a:cs typeface="Calibri" charset="0"/>
                <a:sym typeface="Gill Sans" charset="0"/>
              </a:rPr>
              <a:t>, </a:t>
            </a:r>
            <a:r>
              <a:rPr lang="en-US" sz="2800" dirty="0">
                <a:solidFill>
                  <a:srgbClr val="222222"/>
                </a:solidFill>
                <a:ea typeface="Calibri" charset="0"/>
                <a:cs typeface="Calibri" charset="0"/>
                <a:sym typeface="Gill Sans" charset="0"/>
              </a:rPr>
              <a:t>and are prescribed Glipizide</a:t>
            </a:r>
          </a:p>
        </p:txBody>
      </p:sp>
    </p:spTree>
    <p:extLst>
      <p:ext uri="{BB962C8B-B14F-4D97-AF65-F5344CB8AC3E}">
        <p14:creationId xmlns:p14="http://schemas.microsoft.com/office/powerpoint/2010/main" val="239607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08EA64F5-CEFA-8642-835C-8630D6428409}"/>
              </a:ext>
            </a:extLst>
          </p:cNvPr>
          <p:cNvPicPr>
            <a:picLocks noChangeAspect="1"/>
          </p:cNvPicPr>
          <p:nvPr/>
        </p:nvPicPr>
        <p:blipFill rotWithShape="1">
          <a:blip r:embed="rId3"/>
          <a:srcRect l="12003" t="10789" r="9225" b="12825"/>
          <a:stretch/>
        </p:blipFill>
        <p:spPr>
          <a:xfrm>
            <a:off x="637307" y="2518003"/>
            <a:ext cx="4350330" cy="2372906"/>
          </a:xfrm>
          <a:prstGeom prst="rect">
            <a:avLst/>
          </a:prstGeom>
        </p:spPr>
      </p:pic>
      <p:pic>
        <p:nvPicPr>
          <p:cNvPr id="12" name="Picture 11" descr="Diagram&#10;&#10;Description automatically generated">
            <a:extLst>
              <a:ext uri="{FF2B5EF4-FFF2-40B4-BE49-F238E27FC236}">
                <a16:creationId xmlns:a16="http://schemas.microsoft.com/office/drawing/2014/main" id="{24402E20-B064-564F-906C-AB628243687B}"/>
              </a:ext>
            </a:extLst>
          </p:cNvPr>
          <p:cNvPicPr>
            <a:picLocks noChangeAspect="1"/>
          </p:cNvPicPr>
          <p:nvPr/>
        </p:nvPicPr>
        <p:blipFill rotWithShape="1">
          <a:blip r:embed="rId4"/>
          <a:srcRect l="7356" t="19569" r="47438" b="3590"/>
          <a:stretch/>
        </p:blipFill>
        <p:spPr>
          <a:xfrm>
            <a:off x="5146335" y="1993202"/>
            <a:ext cx="3683118" cy="3521520"/>
          </a:xfrm>
          <a:prstGeom prst="rect">
            <a:avLst/>
          </a:prstGeom>
        </p:spPr>
      </p:pic>
      <p:pic>
        <p:nvPicPr>
          <p:cNvPr id="14" name="Picture 13" descr="Chart, funnel chart&#10;&#10;Description automatically generated">
            <a:extLst>
              <a:ext uri="{FF2B5EF4-FFF2-40B4-BE49-F238E27FC236}">
                <a16:creationId xmlns:a16="http://schemas.microsoft.com/office/drawing/2014/main" id="{AF0309A5-84DE-904C-83B6-FC80EA1D5D12}"/>
              </a:ext>
            </a:extLst>
          </p:cNvPr>
          <p:cNvPicPr>
            <a:picLocks noChangeAspect="1"/>
          </p:cNvPicPr>
          <p:nvPr/>
        </p:nvPicPr>
        <p:blipFill rotWithShape="1">
          <a:blip r:embed="rId5">
            <a:clrChange>
              <a:clrFrom>
                <a:srgbClr val="FFFFFF"/>
              </a:clrFrom>
              <a:clrTo>
                <a:srgbClr val="FFFFFF">
                  <a:alpha val="0"/>
                </a:srgbClr>
              </a:clrTo>
            </a:clrChange>
            <a:alphaModFix/>
          </a:blip>
          <a:srcRect l="10248" t="20009" r="12644" b="10202"/>
          <a:stretch/>
        </p:blipFill>
        <p:spPr>
          <a:xfrm>
            <a:off x="6977980" y="3349301"/>
            <a:ext cx="1395204" cy="710313"/>
          </a:xfrm>
          <a:prstGeom prst="rect">
            <a:avLst/>
          </a:prstGeom>
        </p:spPr>
      </p:pic>
      <p:sp>
        <p:nvSpPr>
          <p:cNvPr id="8" name="Title 1">
            <a:extLst>
              <a:ext uri="{FF2B5EF4-FFF2-40B4-BE49-F238E27FC236}">
                <a16:creationId xmlns:a16="http://schemas.microsoft.com/office/drawing/2014/main" id="{6D82A1E6-EA80-2942-9F8D-2F59AF26287D}"/>
              </a:ext>
            </a:extLst>
          </p:cNvPr>
          <p:cNvSpPr>
            <a:spLocks noGrp="1"/>
          </p:cNvSpPr>
          <p:nvPr>
            <p:ph type="title"/>
          </p:nvPr>
        </p:nvSpPr>
        <p:spPr>
          <a:xfrm>
            <a:off x="0" y="0"/>
            <a:ext cx="9144000" cy="1143000"/>
          </a:xfrm>
        </p:spPr>
        <p:txBody>
          <a:bodyPr>
            <a:normAutofit fontScale="90000"/>
          </a:bodyPr>
          <a:lstStyle/>
          <a:p>
            <a:pPr algn="ctr"/>
            <a:r>
              <a:rPr lang="en-US" dirty="0"/>
              <a:t>Phenotyping and cohort building go hand in hand</a:t>
            </a:r>
          </a:p>
        </p:txBody>
      </p:sp>
    </p:spTree>
    <p:extLst>
      <p:ext uri="{BB962C8B-B14F-4D97-AF65-F5344CB8AC3E}">
        <p14:creationId xmlns:p14="http://schemas.microsoft.com/office/powerpoint/2010/main" val="29223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1000" fill="hold"/>
                                        <p:tgtEl>
                                          <p:spTgt spid="14"/>
                                        </p:tgtEl>
                                      </p:cBhvr>
                                      <p:by x="200000" y="200000"/>
                                    </p:animScale>
                                  </p:childTnLst>
                                </p:cTn>
                              </p:par>
                              <p:par>
                                <p:cTn id="13" presetID="0" presetClass="path" presetSubtype="0" accel="50000" decel="50000" fill="hold" nodeType="withEffect">
                                  <p:stCondLst>
                                    <p:cond delay="0"/>
                                  </p:stCondLst>
                                  <p:childTnLst>
                                    <p:animMotion origin="layout" path="M -0.00556 -0.01528 L -0.10226 0.23333 " pathEditMode="relative" rAng="0" ptsTypes="AA">
                                      <p:cBhvr>
                                        <p:cTn id="14" dur="1000" fill="hold"/>
                                        <p:tgtEl>
                                          <p:spTgt spid="14"/>
                                        </p:tgtEl>
                                        <p:attrNameLst>
                                          <p:attrName>ppt_x</p:attrName>
                                          <p:attrName>ppt_y</p:attrName>
                                        </p:attrNameLst>
                                      </p:cBhvr>
                                      <p:rCtr x="-4844" y="12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9851-BF99-5544-8E71-B000CCF483EE}"/>
              </a:ext>
            </a:extLst>
          </p:cNvPr>
          <p:cNvSpPr>
            <a:spLocks noGrp="1"/>
          </p:cNvSpPr>
          <p:nvPr>
            <p:ph type="title"/>
          </p:nvPr>
        </p:nvSpPr>
        <p:spPr>
          <a:xfrm>
            <a:off x="0" y="0"/>
            <a:ext cx="9144000" cy="1143300"/>
          </a:xfrm>
        </p:spPr>
        <p:txBody>
          <a:bodyPr/>
          <a:lstStyle/>
          <a:p>
            <a:pPr algn="ctr"/>
            <a:r>
              <a:rPr lang="en-US" sz="4000" dirty="0"/>
              <a:t>Cohort building and chart review go hand in hand </a:t>
            </a:r>
          </a:p>
        </p:txBody>
      </p:sp>
      <p:sp>
        <p:nvSpPr>
          <p:cNvPr id="3" name="Text Placeholder 2">
            <a:extLst>
              <a:ext uri="{FF2B5EF4-FFF2-40B4-BE49-F238E27FC236}">
                <a16:creationId xmlns:a16="http://schemas.microsoft.com/office/drawing/2014/main" id="{589E8E35-BD94-5C49-9E56-F4B8063EEB51}"/>
              </a:ext>
            </a:extLst>
          </p:cNvPr>
          <p:cNvSpPr>
            <a:spLocks noGrp="1"/>
          </p:cNvSpPr>
          <p:nvPr>
            <p:ph type="body" idx="1"/>
          </p:nvPr>
        </p:nvSpPr>
        <p:spPr>
          <a:xfrm>
            <a:off x="457199" y="1710567"/>
            <a:ext cx="8229600" cy="2057400"/>
          </a:xfrm>
        </p:spPr>
        <p:txBody>
          <a:bodyPr/>
          <a:lstStyle/>
          <a:p>
            <a:pPr marL="14287" indent="0" algn="ctr">
              <a:buNone/>
            </a:pPr>
            <a:r>
              <a:rPr lang="en-US" sz="2800" dirty="0"/>
              <a:t>Once you have a phenotype definition, and a corresponding set of patients, you will need to to “chart review” to assess how good or bad you phenotype definition is.</a:t>
            </a:r>
          </a:p>
        </p:txBody>
      </p:sp>
      <p:graphicFrame>
        <p:nvGraphicFramePr>
          <p:cNvPr id="4" name="Table 3">
            <a:extLst>
              <a:ext uri="{FF2B5EF4-FFF2-40B4-BE49-F238E27FC236}">
                <a16:creationId xmlns:a16="http://schemas.microsoft.com/office/drawing/2014/main" id="{5B1AC34D-7F21-4C41-963D-0547EC6167D3}"/>
              </a:ext>
            </a:extLst>
          </p:cNvPr>
          <p:cNvGraphicFramePr>
            <a:graphicFrameLocks noGrp="1"/>
          </p:cNvGraphicFramePr>
          <p:nvPr>
            <p:extLst>
              <p:ext uri="{D42A27DB-BD31-4B8C-83A1-F6EECF244321}">
                <p14:modId xmlns:p14="http://schemas.microsoft.com/office/powerpoint/2010/main" val="373172590"/>
              </p:ext>
            </p:extLst>
          </p:nvPr>
        </p:nvGraphicFramePr>
        <p:xfrm>
          <a:off x="834571" y="4335235"/>
          <a:ext cx="7474857" cy="1845129"/>
        </p:xfrm>
        <a:graphic>
          <a:graphicData uri="http://schemas.openxmlformats.org/drawingml/2006/table">
            <a:tbl>
              <a:tblPr firstRow="1" firstCol="1" bandRow="1">
                <a:tableStyleId>{6E25E649-3F16-4E02-A733-19D2CDBF48F0}</a:tableStyleId>
              </a:tblPr>
              <a:tblGrid>
                <a:gridCol w="2061028">
                  <a:extLst>
                    <a:ext uri="{9D8B030D-6E8A-4147-A177-3AD203B41FA5}">
                      <a16:colId xmlns:a16="http://schemas.microsoft.com/office/drawing/2014/main" val="2692330385"/>
                    </a:ext>
                  </a:extLst>
                </a:gridCol>
                <a:gridCol w="3338286">
                  <a:extLst>
                    <a:ext uri="{9D8B030D-6E8A-4147-A177-3AD203B41FA5}">
                      <a16:colId xmlns:a16="http://schemas.microsoft.com/office/drawing/2014/main" val="2793304243"/>
                    </a:ext>
                  </a:extLst>
                </a:gridCol>
                <a:gridCol w="2075543">
                  <a:extLst>
                    <a:ext uri="{9D8B030D-6E8A-4147-A177-3AD203B41FA5}">
                      <a16:colId xmlns:a16="http://schemas.microsoft.com/office/drawing/2014/main" val="1769818622"/>
                    </a:ext>
                  </a:extLst>
                </a:gridCol>
              </a:tblGrid>
              <a:tr h="361769">
                <a:tc>
                  <a:txBody>
                    <a:bodyPr/>
                    <a:lstStyle/>
                    <a:p>
                      <a:endParaRPr lang="en-US" sz="1600" dirty="0">
                        <a:latin typeface="Calibri" panose="020F0502020204030204" pitchFamily="34" charset="0"/>
                        <a:cs typeface="Calibri" panose="020F0502020204030204" pitchFamily="34" charset="0"/>
                      </a:endParaRPr>
                    </a:p>
                  </a:txBody>
                  <a:tcPr/>
                </a:tc>
                <a:tc>
                  <a:txBody>
                    <a:bodyPr/>
                    <a:lstStyle/>
                    <a:p>
                      <a:r>
                        <a:rPr lang="en-US" sz="1600" dirty="0"/>
                        <a:t>Cohort Building</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Review</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0481584"/>
                  </a:ext>
                </a:extLst>
              </a:tr>
              <a:tr h="370840">
                <a:tc>
                  <a:txBody>
                    <a:bodyPr/>
                    <a:lstStyle/>
                    <a:p>
                      <a:r>
                        <a:rPr lang="en-US" sz="1600" dirty="0"/>
                        <a:t>Epic (SHC)</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Slicer, Dicer</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Hyperspace</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17089131"/>
                  </a:ext>
                </a:extLst>
              </a:tr>
              <a:tr h="370840">
                <a:tc>
                  <a:txBody>
                    <a:bodyPr/>
                    <a:lstStyle/>
                    <a:p>
                      <a:r>
                        <a:rPr lang="en-US" sz="1600" dirty="0"/>
                        <a:t>STARR</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Cohort discovery tool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Chart Review Tool </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36799316"/>
                  </a:ext>
                </a:extLst>
              </a:tr>
              <a:tr h="370840">
                <a:tc>
                  <a:txBody>
                    <a:bodyPr/>
                    <a:lstStyle/>
                    <a:p>
                      <a:r>
                        <a:rPr lang="en-US" sz="1600" dirty="0"/>
                        <a:t>STARR/OMOP</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ATLAS/Cohort Definition</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ATLAS/Profiles</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6212044"/>
                  </a:ext>
                </a:extLst>
              </a:tr>
              <a:tr h="370840">
                <a:tc>
                  <a:txBody>
                    <a:bodyPr/>
                    <a:lstStyle/>
                    <a:p>
                      <a:r>
                        <a:rPr lang="en-US" sz="1600" dirty="0"/>
                        <a:t>STARR/OMOP</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ACE = a cohort engine</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ACE / Explore</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4863503"/>
                  </a:ext>
                </a:extLst>
              </a:tr>
            </a:tbl>
          </a:graphicData>
        </a:graphic>
      </p:graphicFrame>
    </p:spTree>
    <p:extLst>
      <p:ext uri="{BB962C8B-B14F-4D97-AF65-F5344CB8AC3E}">
        <p14:creationId xmlns:p14="http://schemas.microsoft.com/office/powerpoint/2010/main" val="178155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83B004-43B9-E21B-F495-9E1D800F6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59" y="882434"/>
            <a:ext cx="7277855" cy="5724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70C168-0451-0C49-93AF-063DDDE89037}"/>
              </a:ext>
            </a:extLst>
          </p:cNvPr>
          <p:cNvPicPr>
            <a:picLocks noChangeAspect="1"/>
          </p:cNvPicPr>
          <p:nvPr/>
        </p:nvPicPr>
        <p:blipFill>
          <a:blip r:embed="rId4"/>
          <a:stretch>
            <a:fillRect/>
          </a:stretch>
        </p:blipFill>
        <p:spPr>
          <a:xfrm>
            <a:off x="1883900" y="2870341"/>
            <a:ext cx="7186469" cy="3678382"/>
          </a:xfrm>
          <a:prstGeom prst="rect">
            <a:avLst/>
          </a:prstGeom>
        </p:spPr>
      </p:pic>
      <p:sp>
        <p:nvSpPr>
          <p:cNvPr id="2" name="Title 1">
            <a:extLst>
              <a:ext uri="{FF2B5EF4-FFF2-40B4-BE49-F238E27FC236}">
                <a16:creationId xmlns:a16="http://schemas.microsoft.com/office/drawing/2014/main" id="{A2473528-5C5F-46F8-9FCA-8A043BCB4C54}"/>
              </a:ext>
            </a:extLst>
          </p:cNvPr>
          <p:cNvSpPr>
            <a:spLocks noGrp="1"/>
          </p:cNvSpPr>
          <p:nvPr>
            <p:ph type="title"/>
          </p:nvPr>
        </p:nvSpPr>
        <p:spPr/>
        <p:txBody>
          <a:bodyPr/>
          <a:lstStyle/>
          <a:p>
            <a:r>
              <a:rPr lang="en-US" dirty="0"/>
              <a:t>STARR Tools</a:t>
            </a:r>
          </a:p>
        </p:txBody>
      </p:sp>
    </p:spTree>
    <p:extLst>
      <p:ext uri="{BB962C8B-B14F-4D97-AF65-F5344CB8AC3E}">
        <p14:creationId xmlns:p14="http://schemas.microsoft.com/office/powerpoint/2010/main" val="33316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 ATLAS Cohort Analysis Tool</a:t>
            </a:r>
          </a:p>
        </p:txBody>
      </p:sp>
      <p:pic>
        <p:nvPicPr>
          <p:cNvPr id="7" name="Picture 6">
            <a:extLst>
              <a:ext uri="{FF2B5EF4-FFF2-40B4-BE49-F238E27FC236}">
                <a16:creationId xmlns:a16="http://schemas.microsoft.com/office/drawing/2014/main" id="{193CCAE9-FA99-774E-BB27-1875FACB507C}"/>
              </a:ext>
            </a:extLst>
          </p:cNvPr>
          <p:cNvPicPr>
            <a:picLocks noChangeAspect="1"/>
          </p:cNvPicPr>
          <p:nvPr/>
        </p:nvPicPr>
        <p:blipFill>
          <a:blip r:embed="rId3"/>
          <a:stretch>
            <a:fillRect/>
          </a:stretch>
        </p:blipFill>
        <p:spPr>
          <a:xfrm>
            <a:off x="0" y="1143300"/>
            <a:ext cx="9144000" cy="4165600"/>
          </a:xfrm>
          <a:prstGeom prst="rect">
            <a:avLst/>
          </a:prstGeom>
        </p:spPr>
      </p:pic>
      <p:pic>
        <p:nvPicPr>
          <p:cNvPr id="5" name="Picture 4">
            <a:extLst>
              <a:ext uri="{FF2B5EF4-FFF2-40B4-BE49-F238E27FC236}">
                <a16:creationId xmlns:a16="http://schemas.microsoft.com/office/drawing/2014/main" id="{FCB77C14-324F-4444-AB1F-CE78B7257B0E}"/>
              </a:ext>
            </a:extLst>
          </p:cNvPr>
          <p:cNvPicPr>
            <a:picLocks noChangeAspect="1"/>
          </p:cNvPicPr>
          <p:nvPr/>
        </p:nvPicPr>
        <p:blipFill>
          <a:blip r:embed="rId4"/>
          <a:stretch>
            <a:fillRect/>
          </a:stretch>
        </p:blipFill>
        <p:spPr>
          <a:xfrm>
            <a:off x="2743200" y="2857500"/>
            <a:ext cx="6400800" cy="4000500"/>
          </a:xfrm>
          <a:prstGeom prst="rect">
            <a:avLst/>
          </a:prstGeom>
        </p:spPr>
      </p:pic>
    </p:spTree>
    <p:extLst>
      <p:ext uri="{BB962C8B-B14F-4D97-AF65-F5344CB8AC3E}">
        <p14:creationId xmlns:p14="http://schemas.microsoft.com/office/powerpoint/2010/main" val="396247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BBC00EBB-8670-E641-8CC6-810D353E50ED}"/>
              </a:ext>
            </a:extLst>
          </p:cNvPr>
          <p:cNvGraphicFramePr>
            <a:graphicFrameLocks noGrp="1" noChangeAspect="1"/>
          </p:cNvGraphicFramePr>
          <p:nvPr/>
        </p:nvGraphicFramePr>
        <p:xfrm>
          <a:off x="6907088" y="1576889"/>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graphicFrame>
        <p:nvGraphicFramePr>
          <p:cNvPr id="58" name="Table 57">
            <a:extLst>
              <a:ext uri="{FF2B5EF4-FFF2-40B4-BE49-F238E27FC236}">
                <a16:creationId xmlns:a16="http://schemas.microsoft.com/office/drawing/2014/main" id="{08FE9E15-393E-CF48-AC96-A32C460FCB39}"/>
              </a:ext>
            </a:extLst>
          </p:cNvPr>
          <p:cNvGraphicFramePr>
            <a:graphicFrameLocks noGrp="1" noChangeAspect="1"/>
          </p:cNvGraphicFramePr>
          <p:nvPr/>
        </p:nvGraphicFramePr>
        <p:xfrm>
          <a:off x="6769589" y="1694321"/>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graphicFrame>
        <p:nvGraphicFramePr>
          <p:cNvPr id="57" name="Table 56">
            <a:extLst>
              <a:ext uri="{FF2B5EF4-FFF2-40B4-BE49-F238E27FC236}">
                <a16:creationId xmlns:a16="http://schemas.microsoft.com/office/drawing/2014/main" id="{75DF5224-94D9-394F-AD1A-6D6CD16F16A2}"/>
              </a:ext>
            </a:extLst>
          </p:cNvPr>
          <p:cNvGraphicFramePr>
            <a:graphicFrameLocks noGrp="1" noChangeAspect="1"/>
          </p:cNvGraphicFramePr>
          <p:nvPr/>
        </p:nvGraphicFramePr>
        <p:xfrm>
          <a:off x="6632091" y="1811753"/>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sp>
        <p:nvSpPr>
          <p:cNvPr id="5" name="Right Arrow 4">
            <a:extLst>
              <a:ext uri="{FF2B5EF4-FFF2-40B4-BE49-F238E27FC236}">
                <a16:creationId xmlns:a16="http://schemas.microsoft.com/office/drawing/2014/main" id="{CFA1D1AE-14B1-2C44-8EAA-B239E312F25A}"/>
              </a:ext>
            </a:extLst>
          </p:cNvPr>
          <p:cNvSpPr>
            <a:spLocks noChangeAspect="1"/>
          </p:cNvSpPr>
          <p:nvPr/>
        </p:nvSpPr>
        <p:spPr>
          <a:xfrm>
            <a:off x="5580891" y="2608438"/>
            <a:ext cx="500743" cy="43066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6" name="Title 5">
            <a:extLst>
              <a:ext uri="{FF2B5EF4-FFF2-40B4-BE49-F238E27FC236}">
                <a16:creationId xmlns:a16="http://schemas.microsoft.com/office/drawing/2014/main" id="{0C25EE72-5897-F545-9FC3-9772A5A920B6}"/>
              </a:ext>
            </a:extLst>
          </p:cNvPr>
          <p:cNvSpPr>
            <a:spLocks noGrp="1"/>
          </p:cNvSpPr>
          <p:nvPr>
            <p:ph type="ctrTitle"/>
          </p:nvPr>
        </p:nvSpPr>
        <p:spPr>
          <a:xfrm>
            <a:off x="0" y="0"/>
            <a:ext cx="9144000" cy="1143000"/>
          </a:xfrm>
        </p:spPr>
        <p:txBody>
          <a:bodyPr anchor="ctr">
            <a:normAutofit/>
          </a:bodyPr>
          <a:lstStyle/>
          <a:p>
            <a:pPr algn="ctr"/>
            <a:r>
              <a:rPr lang="en-US" dirty="0"/>
              <a:t>Signposting: Timelines to datasets</a:t>
            </a:r>
          </a:p>
        </p:txBody>
      </p:sp>
      <p:sp>
        <p:nvSpPr>
          <p:cNvPr id="48" name="TextBox 47">
            <a:extLst>
              <a:ext uri="{FF2B5EF4-FFF2-40B4-BE49-F238E27FC236}">
                <a16:creationId xmlns:a16="http://schemas.microsoft.com/office/drawing/2014/main" id="{E75B510C-BA5F-BB4F-8BC5-1E3EA00DCB3E}"/>
              </a:ext>
            </a:extLst>
          </p:cNvPr>
          <p:cNvSpPr txBox="1">
            <a:spLocks noChangeAspect="1"/>
          </p:cNvSpPr>
          <p:nvPr/>
        </p:nvSpPr>
        <p:spPr>
          <a:xfrm rot="16200000">
            <a:off x="5872059" y="2568516"/>
            <a:ext cx="1043967"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Persons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2CF29B17-5EBD-FF40-BB75-909507A691CC}"/>
              </a:ext>
            </a:extLst>
          </p:cNvPr>
          <p:cNvSpPr txBox="1">
            <a:spLocks noChangeAspect="1"/>
          </p:cNvSpPr>
          <p:nvPr/>
        </p:nvSpPr>
        <p:spPr>
          <a:xfrm>
            <a:off x="6779532" y="3613077"/>
            <a:ext cx="1039168"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Features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graphicFrame>
        <p:nvGraphicFramePr>
          <p:cNvPr id="51" name="Table 50">
            <a:extLst>
              <a:ext uri="{FF2B5EF4-FFF2-40B4-BE49-F238E27FC236}">
                <a16:creationId xmlns:a16="http://schemas.microsoft.com/office/drawing/2014/main" id="{5D6248EC-F815-984D-8238-ABF0AADECBDA}"/>
              </a:ext>
            </a:extLst>
          </p:cNvPr>
          <p:cNvGraphicFramePr>
            <a:graphicFrameLocks noGrp="1" noChangeAspect="1"/>
          </p:cNvGraphicFramePr>
          <p:nvPr/>
        </p:nvGraphicFramePr>
        <p:xfrm>
          <a:off x="6494593" y="1929186"/>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sp>
        <p:nvSpPr>
          <p:cNvPr id="52" name="TextBox 51">
            <a:extLst>
              <a:ext uri="{FF2B5EF4-FFF2-40B4-BE49-F238E27FC236}">
                <a16:creationId xmlns:a16="http://schemas.microsoft.com/office/drawing/2014/main" id="{D92C9BC5-65FC-9048-AF2D-113DED8DA2CB}"/>
              </a:ext>
            </a:extLst>
          </p:cNvPr>
          <p:cNvSpPr txBox="1">
            <a:spLocks noChangeAspect="1"/>
          </p:cNvSpPr>
          <p:nvPr/>
        </p:nvSpPr>
        <p:spPr>
          <a:xfrm>
            <a:off x="7778413" y="3453195"/>
            <a:ext cx="431465" cy="97015"/>
          </a:xfrm>
          <a:prstGeom prst="rect">
            <a:avLst/>
          </a:prstGeom>
          <a:solidFill>
            <a:schemeClr val="bg1">
              <a:alpha val="50196"/>
            </a:schemeClr>
          </a:solidFill>
        </p:spPr>
        <p:txBody>
          <a:bodyPr wrap="square" lIns="0" tIns="5144" rIns="0" bIns="5144" rtlCol="0">
            <a:spAutoFit/>
          </a:bodyPr>
          <a:lstStyle/>
          <a:p>
            <a:pPr algn="ctr"/>
            <a:r>
              <a:rPr lang="en-US" sz="563" b="1" dirty="0"/>
              <a:t>Procedures</a:t>
            </a:r>
          </a:p>
        </p:txBody>
      </p:sp>
      <p:sp>
        <p:nvSpPr>
          <p:cNvPr id="53" name="TextBox 52">
            <a:extLst>
              <a:ext uri="{FF2B5EF4-FFF2-40B4-BE49-F238E27FC236}">
                <a16:creationId xmlns:a16="http://schemas.microsoft.com/office/drawing/2014/main" id="{45BFA48B-A739-FF40-9299-2C38B4E78DA6}"/>
              </a:ext>
            </a:extLst>
          </p:cNvPr>
          <p:cNvSpPr txBox="1">
            <a:spLocks noChangeAspect="1"/>
          </p:cNvSpPr>
          <p:nvPr/>
        </p:nvSpPr>
        <p:spPr>
          <a:xfrm>
            <a:off x="7352170" y="3452150"/>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Devices</a:t>
            </a:r>
          </a:p>
        </p:txBody>
      </p:sp>
      <p:sp>
        <p:nvSpPr>
          <p:cNvPr id="54" name="TextBox 53">
            <a:extLst>
              <a:ext uri="{FF2B5EF4-FFF2-40B4-BE49-F238E27FC236}">
                <a16:creationId xmlns:a16="http://schemas.microsoft.com/office/drawing/2014/main" id="{2ECAC789-B78B-CA4B-8CC4-4409ACEAEAC1}"/>
              </a:ext>
            </a:extLst>
          </p:cNvPr>
          <p:cNvSpPr txBox="1">
            <a:spLocks noChangeAspect="1"/>
          </p:cNvSpPr>
          <p:nvPr/>
        </p:nvSpPr>
        <p:spPr>
          <a:xfrm>
            <a:off x="6925556" y="3453106"/>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Diseases</a:t>
            </a:r>
          </a:p>
        </p:txBody>
      </p:sp>
      <p:sp>
        <p:nvSpPr>
          <p:cNvPr id="55" name="TextBox 54">
            <a:extLst>
              <a:ext uri="{FF2B5EF4-FFF2-40B4-BE49-F238E27FC236}">
                <a16:creationId xmlns:a16="http://schemas.microsoft.com/office/drawing/2014/main" id="{8EEC1A2C-DA1D-7C4B-B2CB-C13932EE25B5}"/>
              </a:ext>
            </a:extLst>
          </p:cNvPr>
          <p:cNvSpPr txBox="1">
            <a:spLocks noChangeAspect="1"/>
          </p:cNvSpPr>
          <p:nvPr/>
        </p:nvSpPr>
        <p:spPr>
          <a:xfrm>
            <a:off x="6513149" y="3452600"/>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Drugs</a:t>
            </a:r>
          </a:p>
        </p:txBody>
      </p:sp>
      <p:sp>
        <p:nvSpPr>
          <p:cNvPr id="56" name="TextBox 55">
            <a:extLst>
              <a:ext uri="{FF2B5EF4-FFF2-40B4-BE49-F238E27FC236}">
                <a16:creationId xmlns:a16="http://schemas.microsoft.com/office/drawing/2014/main" id="{1BCC5D14-3F43-EB43-A95D-B7723225D598}"/>
              </a:ext>
            </a:extLst>
          </p:cNvPr>
          <p:cNvSpPr txBox="1">
            <a:spLocks noChangeAspect="1"/>
          </p:cNvSpPr>
          <p:nvPr/>
        </p:nvSpPr>
        <p:spPr>
          <a:xfrm rot="19237497">
            <a:off x="8000611" y="3343106"/>
            <a:ext cx="1039168"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Time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27EA66C0-8082-6A49-BF11-07B630CCC5EB}"/>
              </a:ext>
            </a:extLst>
          </p:cNvPr>
          <p:cNvPicPr>
            <a:picLocks noChangeAspect="1"/>
          </p:cNvPicPr>
          <p:nvPr/>
        </p:nvPicPr>
        <p:blipFill>
          <a:blip r:embed="rId3"/>
          <a:stretch>
            <a:fillRect/>
          </a:stretch>
        </p:blipFill>
        <p:spPr>
          <a:xfrm>
            <a:off x="1092495" y="1750718"/>
            <a:ext cx="4279392" cy="1897752"/>
          </a:xfrm>
          <a:prstGeom prst="rect">
            <a:avLst/>
          </a:prstGeom>
        </p:spPr>
      </p:pic>
      <p:pic>
        <p:nvPicPr>
          <p:cNvPr id="31" name="Picture 30">
            <a:extLst>
              <a:ext uri="{FF2B5EF4-FFF2-40B4-BE49-F238E27FC236}">
                <a16:creationId xmlns:a16="http://schemas.microsoft.com/office/drawing/2014/main" id="{FA84293E-57A3-DB4F-8869-6CBB60747E30}"/>
              </a:ext>
            </a:extLst>
          </p:cNvPr>
          <p:cNvPicPr>
            <a:picLocks noChangeAspect="1"/>
          </p:cNvPicPr>
          <p:nvPr/>
        </p:nvPicPr>
        <p:blipFill rotWithShape="1">
          <a:blip r:embed="rId4">
            <a:alphaModFix amt="50000"/>
          </a:blip>
          <a:srcRect l="17953"/>
          <a:stretch/>
        </p:blipFill>
        <p:spPr>
          <a:xfrm>
            <a:off x="1029518" y="1880754"/>
            <a:ext cx="4276308" cy="1898742"/>
          </a:xfrm>
          <a:prstGeom prst="rect">
            <a:avLst/>
          </a:prstGeom>
        </p:spPr>
      </p:pic>
      <p:pic>
        <p:nvPicPr>
          <p:cNvPr id="32" name="Picture 31">
            <a:extLst>
              <a:ext uri="{FF2B5EF4-FFF2-40B4-BE49-F238E27FC236}">
                <a16:creationId xmlns:a16="http://schemas.microsoft.com/office/drawing/2014/main" id="{10355A01-94C4-1D42-B803-29F7985FE42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474" y="2027542"/>
            <a:ext cx="5212080" cy="1898742"/>
          </a:xfrm>
          <a:prstGeom prst="rect">
            <a:avLst/>
          </a:prstGeom>
        </p:spPr>
      </p:pic>
      <p:sp>
        <p:nvSpPr>
          <p:cNvPr id="3" name="TextBox 2">
            <a:extLst>
              <a:ext uri="{FF2B5EF4-FFF2-40B4-BE49-F238E27FC236}">
                <a16:creationId xmlns:a16="http://schemas.microsoft.com/office/drawing/2014/main" id="{6C4F144F-8D1C-30E3-EC3F-885CA0B90C5D}"/>
              </a:ext>
            </a:extLst>
          </p:cNvPr>
          <p:cNvSpPr txBox="1"/>
          <p:nvPr/>
        </p:nvSpPr>
        <p:spPr>
          <a:xfrm>
            <a:off x="5131151" y="4721761"/>
            <a:ext cx="3198292" cy="1015663"/>
          </a:xfrm>
          <a:prstGeom prst="rect">
            <a:avLst/>
          </a:prstGeom>
          <a:noFill/>
          <a:ln>
            <a:noFill/>
          </a:ln>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The choices:</a:t>
            </a: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The source and choice of </a:t>
            </a:r>
            <a:r>
              <a:rPr lang="en-US" sz="1200" b="1" dirty="0">
                <a:latin typeface="Source Sans Pro" panose="020B0503030403020204" pitchFamily="34" charset="0"/>
                <a:ea typeface="Source Sans Pro" panose="020B0503030403020204" pitchFamily="34" charset="0"/>
              </a:rPr>
              <a:t>features</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How much to agonize over </a:t>
            </a:r>
            <a:r>
              <a:rPr lang="en-US" sz="1200" b="1" dirty="0">
                <a:latin typeface="Source Sans Pro" panose="020B0503030403020204" pitchFamily="34" charset="0"/>
                <a:ea typeface="Source Sans Pro" panose="020B0503030403020204" pitchFamily="34" charset="0"/>
              </a:rPr>
              <a:t>textual data</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On the </a:t>
            </a:r>
            <a:r>
              <a:rPr lang="en-US" sz="1200" b="1" dirty="0">
                <a:latin typeface="Source Sans Pro" panose="020B0503030403020204" pitchFamily="34" charset="0"/>
                <a:ea typeface="Source Sans Pro" panose="020B0503030403020204" pitchFamily="34" charset="0"/>
              </a:rPr>
              <a:t>handling of time</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In defining an </a:t>
            </a:r>
            <a:r>
              <a:rPr lang="en-US" sz="1200" b="1" dirty="0">
                <a:latin typeface="Source Sans Pro" panose="020B0503030403020204" pitchFamily="34" charset="0"/>
                <a:ea typeface="Source Sans Pro" panose="020B0503030403020204" pitchFamily="34" charset="0"/>
              </a:rPr>
              <a:t>electronic phenotype</a:t>
            </a:r>
            <a:endParaRPr lang="en-US" sz="1200" dirty="0">
              <a:latin typeface="Source Sans Pro Light" panose="020B0403030403020204" pitchFamily="34" charset="0"/>
              <a:ea typeface="Source Sans Pro Light" panose="020B0403030403020204" pitchFamily="34" charset="0"/>
            </a:endParaRPr>
          </a:p>
        </p:txBody>
      </p:sp>
      <p:sp>
        <p:nvSpPr>
          <p:cNvPr id="4" name="TextBox 3">
            <a:extLst>
              <a:ext uri="{FF2B5EF4-FFF2-40B4-BE49-F238E27FC236}">
                <a16:creationId xmlns:a16="http://schemas.microsoft.com/office/drawing/2014/main" id="{88B235C0-2410-E906-3648-B218A787F65D}"/>
              </a:ext>
            </a:extLst>
          </p:cNvPr>
          <p:cNvSpPr txBox="1"/>
          <p:nvPr/>
        </p:nvSpPr>
        <p:spPr>
          <a:xfrm>
            <a:off x="1153223" y="4726117"/>
            <a:ext cx="3977928" cy="1015663"/>
          </a:xfrm>
          <a:prstGeom prst="rect">
            <a:avLst/>
          </a:prstGeom>
          <a:noFill/>
          <a:ln>
            <a:noFill/>
          </a:ln>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The basics:</a:t>
            </a: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anatomy of the </a:t>
            </a:r>
            <a:r>
              <a:rPr lang="en-US" sz="1200" b="1" dirty="0">
                <a:latin typeface="Source Sans Pro" panose="020B0503030403020204" pitchFamily="34" charset="0"/>
                <a:ea typeface="Source Sans Pro" panose="020B0503030403020204" pitchFamily="34" charset="0"/>
                <a:cs typeface="Calibri" panose="020F0502020204030204" pitchFamily="34" charset="0"/>
              </a:rPr>
              <a:t>healthcare system</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t>
            </a:r>
            <a:r>
              <a:rPr lang="en-US" sz="1200" b="1" dirty="0">
                <a:latin typeface="Source Sans Pro" panose="020B0503030403020204" pitchFamily="34" charset="0"/>
                <a:ea typeface="Source Sans Pro" panose="020B0503030403020204" pitchFamily="34" charset="0"/>
              </a:rPr>
              <a:t>research questions </a:t>
            </a:r>
            <a:r>
              <a:rPr lang="en-US" sz="1200" dirty="0">
                <a:latin typeface="Source Sans Pro Light" panose="020B0403030403020204" pitchFamily="34" charset="0"/>
                <a:ea typeface="Source Sans Pro Light" panose="020B0403030403020204" pitchFamily="34" charset="0"/>
              </a:rPr>
              <a:t>and</a:t>
            </a:r>
            <a:r>
              <a:rPr lang="en-US" sz="1200" b="1" dirty="0">
                <a:latin typeface="Source Sans Pro" panose="020B0503030403020204" pitchFamily="34" charset="0"/>
                <a:ea typeface="Source Sans Pro" panose="020B0503030403020204" pitchFamily="34" charset="0"/>
              </a:rPr>
              <a:t> study designs</a:t>
            </a:r>
            <a:r>
              <a:rPr lang="en-US" sz="1200" dirty="0">
                <a:latin typeface="Source Sans Pro Light" panose="020B0403030403020204" pitchFamily="34" charset="0"/>
                <a:ea typeface="Source Sans Pro Light" panose="020B0403030403020204" pitchFamily="34" charset="0"/>
              </a:rPr>
              <a:t> </a:t>
            </a: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t>
            </a:r>
            <a:r>
              <a:rPr lang="en-US" sz="1200" b="1" dirty="0">
                <a:latin typeface="Source Sans Pro" panose="020B0503030403020204" pitchFamily="34" charset="0"/>
                <a:ea typeface="Source Sans Pro" panose="020B0503030403020204" pitchFamily="34" charset="0"/>
              </a:rPr>
              <a:t>sources of, and errors in, the data </a:t>
            </a:r>
            <a:r>
              <a:rPr lang="en-US" sz="1200" dirty="0">
                <a:latin typeface="Source Sans Pro" panose="020B0503030403020204" pitchFamily="34" charset="0"/>
                <a:ea typeface="Source Sans Pro" panose="020B0503030403020204" pitchFamily="34" charset="0"/>
              </a:rPr>
              <a:t>used</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Using </a:t>
            </a:r>
            <a:r>
              <a:rPr lang="en-US" sz="1200" b="1" dirty="0">
                <a:latin typeface="Source Sans Pro" panose="020B0503030403020204" pitchFamily="34" charset="0"/>
                <a:ea typeface="Source Sans Pro" panose="020B0503030403020204" pitchFamily="34" charset="0"/>
              </a:rPr>
              <a:t>knowledge graph/s</a:t>
            </a:r>
            <a:r>
              <a:rPr lang="en-US" sz="1200" dirty="0">
                <a:latin typeface="Source Sans Pro Light" panose="020B0403030403020204" pitchFamily="34" charset="0"/>
                <a:ea typeface="Source Sans Pro Light" panose="020B0403030403020204" pitchFamily="34" charset="0"/>
              </a:rPr>
              <a:t> of things, and relationships</a:t>
            </a:r>
          </a:p>
        </p:txBody>
      </p:sp>
    </p:spTree>
    <p:extLst>
      <p:ext uri="{BB962C8B-B14F-4D97-AF65-F5344CB8AC3E}">
        <p14:creationId xmlns:p14="http://schemas.microsoft.com/office/powerpoint/2010/main" val="39724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49" grpId="0"/>
      <p:bldP spid="52" grpId="0" animBg="1"/>
      <p:bldP spid="53" grpId="0" animBg="1"/>
      <p:bldP spid="54" grpId="0" animBg="1"/>
      <p:bldP spid="55" grpId="0" animBg="1"/>
      <p:bldP spid="56"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1123-88D2-C35B-6DEA-A227B2234DC8}"/>
              </a:ext>
            </a:extLst>
          </p:cNvPr>
          <p:cNvSpPr>
            <a:spLocks noGrp="1"/>
          </p:cNvSpPr>
          <p:nvPr>
            <p:ph type="title"/>
          </p:nvPr>
        </p:nvSpPr>
        <p:spPr/>
        <p:txBody>
          <a:bodyPr/>
          <a:lstStyle/>
          <a:p>
            <a:r>
              <a:rPr lang="en-US" dirty="0"/>
              <a:t>Advanced Cohort Engine (ACE)</a:t>
            </a:r>
          </a:p>
        </p:txBody>
      </p:sp>
      <p:pic>
        <p:nvPicPr>
          <p:cNvPr id="3" name="Picture 2">
            <a:extLst>
              <a:ext uri="{FF2B5EF4-FFF2-40B4-BE49-F238E27FC236}">
                <a16:creationId xmlns:a16="http://schemas.microsoft.com/office/drawing/2014/main" id="{D41892EF-4963-9904-16F0-D96795C3441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7200" y="960884"/>
            <a:ext cx="7106306" cy="3474720"/>
          </a:xfrm>
          <a:prstGeom prst="rect">
            <a:avLst/>
          </a:prstGeom>
        </p:spPr>
      </p:pic>
      <p:pic>
        <p:nvPicPr>
          <p:cNvPr id="4" name="Picture 3">
            <a:extLst>
              <a:ext uri="{FF2B5EF4-FFF2-40B4-BE49-F238E27FC236}">
                <a16:creationId xmlns:a16="http://schemas.microsoft.com/office/drawing/2014/main" id="{0DED06B1-A779-5B42-322E-015B24C7ECAE}"/>
              </a:ext>
            </a:extLst>
          </p:cNvPr>
          <p:cNvPicPr>
            <a:picLocks noChangeAspect="1"/>
          </p:cNvPicPr>
          <p:nvPr/>
        </p:nvPicPr>
        <p:blipFill>
          <a:blip r:embed="rId4"/>
          <a:stretch>
            <a:fillRect/>
          </a:stretch>
        </p:blipFill>
        <p:spPr>
          <a:xfrm>
            <a:off x="457200" y="4435604"/>
            <a:ext cx="7104888" cy="2118398"/>
          </a:xfrm>
          <a:prstGeom prst="rect">
            <a:avLst/>
          </a:prstGeom>
        </p:spPr>
      </p:pic>
      <p:pic>
        <p:nvPicPr>
          <p:cNvPr id="6" name="Picture 5">
            <a:extLst>
              <a:ext uri="{FF2B5EF4-FFF2-40B4-BE49-F238E27FC236}">
                <a16:creationId xmlns:a16="http://schemas.microsoft.com/office/drawing/2014/main" id="{A07B52F4-D3CE-178F-D3B1-5F780A973490}"/>
              </a:ext>
            </a:extLst>
          </p:cNvPr>
          <p:cNvPicPr>
            <a:picLocks noChangeAspect="1"/>
          </p:cNvPicPr>
          <p:nvPr/>
        </p:nvPicPr>
        <p:blipFill rotWithShape="1">
          <a:blip r:embed="rId5"/>
          <a:srcRect l="2680" r="1865"/>
          <a:stretch/>
        </p:blipFill>
        <p:spPr>
          <a:xfrm>
            <a:off x="2743200" y="1368247"/>
            <a:ext cx="5943600" cy="5489753"/>
          </a:xfrm>
          <a:prstGeom prst="rect">
            <a:avLst/>
          </a:prstGeom>
        </p:spPr>
      </p:pic>
    </p:spTree>
    <p:extLst>
      <p:ext uri="{BB962C8B-B14F-4D97-AF65-F5344CB8AC3E}">
        <p14:creationId xmlns:p14="http://schemas.microsoft.com/office/powerpoint/2010/main" val="32712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B0814AD1-D41A-DA44-AAB0-4B43367135DF}"/>
              </a:ext>
            </a:extLst>
          </p:cNvPr>
          <p:cNvSpPr/>
          <p:nvPr/>
        </p:nvSpPr>
        <p:spPr>
          <a:xfrm>
            <a:off x="4344553" y="4397572"/>
            <a:ext cx="3926334" cy="1538805"/>
          </a:xfrm>
          <a:prstGeom prst="rect">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sz="1620"/>
          </a:p>
        </p:txBody>
      </p:sp>
      <p:sp>
        <p:nvSpPr>
          <p:cNvPr id="43" name="Rectangle 42">
            <a:extLst>
              <a:ext uri="{FF2B5EF4-FFF2-40B4-BE49-F238E27FC236}">
                <a16:creationId xmlns:a16="http://schemas.microsoft.com/office/drawing/2014/main" id="{9FF9C40F-BCD7-C44A-8968-D24AE349FAB4}"/>
              </a:ext>
            </a:extLst>
          </p:cNvPr>
          <p:cNvSpPr/>
          <p:nvPr/>
        </p:nvSpPr>
        <p:spPr>
          <a:xfrm>
            <a:off x="873114" y="1660380"/>
            <a:ext cx="7397772" cy="2659392"/>
          </a:xfrm>
          <a:prstGeom prst="rect">
            <a:avLst/>
          </a:prstGeom>
          <a:solidFill>
            <a:schemeClr val="accent3">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sz="1620"/>
          </a:p>
        </p:txBody>
      </p:sp>
      <p:pic>
        <p:nvPicPr>
          <p:cNvPr id="5" name="Graphic 4" descr="Database">
            <a:extLst>
              <a:ext uri="{FF2B5EF4-FFF2-40B4-BE49-F238E27FC236}">
                <a16:creationId xmlns:a16="http://schemas.microsoft.com/office/drawing/2014/main" id="{77094DBC-6B00-6D48-901D-F62D3724E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4438" y="3158884"/>
            <a:ext cx="822960" cy="822960"/>
          </a:xfrm>
          <a:prstGeom prst="rect">
            <a:avLst/>
          </a:prstGeom>
        </p:spPr>
      </p:pic>
      <p:pic>
        <p:nvPicPr>
          <p:cNvPr id="6" name="Picture 5">
            <a:extLst>
              <a:ext uri="{FF2B5EF4-FFF2-40B4-BE49-F238E27FC236}">
                <a16:creationId xmlns:a16="http://schemas.microsoft.com/office/drawing/2014/main" id="{527C734D-B51E-FA47-9AB3-B35C60C9ECE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86458" y="3209554"/>
            <a:ext cx="1320301" cy="1040237"/>
          </a:xfrm>
          <a:prstGeom prst="rect">
            <a:avLst/>
          </a:prstGeom>
        </p:spPr>
      </p:pic>
      <p:pic>
        <p:nvPicPr>
          <p:cNvPr id="7" name="Picture 6">
            <a:extLst>
              <a:ext uri="{FF2B5EF4-FFF2-40B4-BE49-F238E27FC236}">
                <a16:creationId xmlns:a16="http://schemas.microsoft.com/office/drawing/2014/main" id="{FF6D194D-1B01-5343-A7DA-0086099D87A1}"/>
              </a:ext>
            </a:extLst>
          </p:cNvPr>
          <p:cNvPicPr>
            <a:picLocks noChangeAspect="1"/>
          </p:cNvPicPr>
          <p:nvPr/>
        </p:nvPicPr>
        <p:blipFill>
          <a:blip r:embed="rId6"/>
          <a:stretch>
            <a:fillRect/>
          </a:stretch>
        </p:blipFill>
        <p:spPr>
          <a:xfrm>
            <a:off x="1047624" y="1955200"/>
            <a:ext cx="1575812" cy="974614"/>
          </a:xfrm>
          <a:prstGeom prst="rect">
            <a:avLst/>
          </a:prstGeom>
        </p:spPr>
      </p:pic>
      <p:pic>
        <p:nvPicPr>
          <p:cNvPr id="1026" name="Picture 2" descr="chart_review3">
            <a:extLst>
              <a:ext uri="{FF2B5EF4-FFF2-40B4-BE49-F238E27FC236}">
                <a16:creationId xmlns:a16="http://schemas.microsoft.com/office/drawing/2014/main" id="{8E080689-091C-1A43-8D3C-23895ECF729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68741" y="1955200"/>
            <a:ext cx="1575812" cy="9746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D8720C4-5025-434C-ABAC-F2683B24D5C5}"/>
              </a:ext>
            </a:extLst>
          </p:cNvPr>
          <p:cNvPicPr>
            <a:picLocks noChangeAspect="1"/>
          </p:cNvPicPr>
          <p:nvPr/>
        </p:nvPicPr>
        <p:blipFill>
          <a:blip r:embed="rId8"/>
          <a:stretch>
            <a:fillRect/>
          </a:stretch>
        </p:blipFill>
        <p:spPr>
          <a:xfrm>
            <a:off x="4597266" y="1972168"/>
            <a:ext cx="1575812" cy="974614"/>
          </a:xfrm>
          <a:prstGeom prst="rect">
            <a:avLst/>
          </a:prstGeom>
        </p:spPr>
      </p:pic>
      <p:pic>
        <p:nvPicPr>
          <p:cNvPr id="9" name="Picture 8">
            <a:extLst>
              <a:ext uri="{FF2B5EF4-FFF2-40B4-BE49-F238E27FC236}">
                <a16:creationId xmlns:a16="http://schemas.microsoft.com/office/drawing/2014/main" id="{5F1D8F91-D25A-F640-98E1-450336E2D8EC}"/>
              </a:ext>
            </a:extLst>
          </p:cNvPr>
          <p:cNvPicPr>
            <a:picLocks noChangeAspect="1"/>
          </p:cNvPicPr>
          <p:nvPr/>
        </p:nvPicPr>
        <p:blipFill>
          <a:blip r:embed="rId9"/>
          <a:stretch>
            <a:fillRect/>
          </a:stretch>
        </p:blipFill>
        <p:spPr>
          <a:xfrm>
            <a:off x="6681341" y="1972169"/>
            <a:ext cx="1515435" cy="1034492"/>
          </a:xfrm>
          <a:prstGeom prst="rect">
            <a:avLst/>
          </a:prstGeom>
        </p:spPr>
      </p:pic>
      <p:cxnSp>
        <p:nvCxnSpPr>
          <p:cNvPr id="11" name="Elbow Connector 10">
            <a:extLst>
              <a:ext uri="{FF2B5EF4-FFF2-40B4-BE49-F238E27FC236}">
                <a16:creationId xmlns:a16="http://schemas.microsoft.com/office/drawing/2014/main" id="{BBE09FE1-37E8-6C4D-A74B-560C1BCCFDF5}"/>
              </a:ext>
            </a:extLst>
          </p:cNvPr>
          <p:cNvCxnSpPr>
            <a:cxnSpLocks/>
            <a:stCxn id="5" idx="3"/>
            <a:endCxn id="1026" idx="2"/>
          </p:cNvCxnSpPr>
          <p:nvPr/>
        </p:nvCxnSpPr>
        <p:spPr>
          <a:xfrm flipV="1">
            <a:off x="3057399" y="2929814"/>
            <a:ext cx="499249" cy="64055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4" name="Elbow Connector 13">
            <a:extLst>
              <a:ext uri="{FF2B5EF4-FFF2-40B4-BE49-F238E27FC236}">
                <a16:creationId xmlns:a16="http://schemas.microsoft.com/office/drawing/2014/main" id="{E443A453-D024-C643-B8AE-F8C9404940DA}"/>
              </a:ext>
            </a:extLst>
          </p:cNvPr>
          <p:cNvCxnSpPr>
            <a:cxnSpLocks/>
            <a:stCxn id="5" idx="1"/>
            <a:endCxn id="7" idx="2"/>
          </p:cNvCxnSpPr>
          <p:nvPr/>
        </p:nvCxnSpPr>
        <p:spPr>
          <a:xfrm rot="10800000">
            <a:off x="1835530" y="2929814"/>
            <a:ext cx="398909" cy="64055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9BD2B4F-3DA7-0849-8224-6C6DE664288C}"/>
              </a:ext>
            </a:extLst>
          </p:cNvPr>
          <p:cNvSpPr txBox="1"/>
          <p:nvPr/>
        </p:nvSpPr>
        <p:spPr>
          <a:xfrm>
            <a:off x="1047623" y="1675764"/>
            <a:ext cx="1575813" cy="276999"/>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Cohort discovery tool</a:t>
            </a:r>
          </a:p>
        </p:txBody>
      </p:sp>
      <p:sp>
        <p:nvSpPr>
          <p:cNvPr id="18" name="TextBox 17">
            <a:extLst>
              <a:ext uri="{FF2B5EF4-FFF2-40B4-BE49-F238E27FC236}">
                <a16:creationId xmlns:a16="http://schemas.microsoft.com/office/drawing/2014/main" id="{A332B737-AC58-7E42-96BA-C8D4285FB4E0}"/>
              </a:ext>
            </a:extLst>
          </p:cNvPr>
          <p:cNvSpPr txBox="1"/>
          <p:nvPr/>
        </p:nvSpPr>
        <p:spPr>
          <a:xfrm>
            <a:off x="2768740" y="1675766"/>
            <a:ext cx="1575814" cy="286232"/>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Chart review tool</a:t>
            </a:r>
          </a:p>
        </p:txBody>
      </p:sp>
      <p:sp>
        <p:nvSpPr>
          <p:cNvPr id="19" name="TextBox 18">
            <a:extLst>
              <a:ext uri="{FF2B5EF4-FFF2-40B4-BE49-F238E27FC236}">
                <a16:creationId xmlns:a16="http://schemas.microsoft.com/office/drawing/2014/main" id="{42CDF5BA-24D7-054E-B21E-4C9F48189371}"/>
              </a:ext>
            </a:extLst>
          </p:cNvPr>
          <p:cNvSpPr txBox="1"/>
          <p:nvPr/>
        </p:nvSpPr>
        <p:spPr>
          <a:xfrm>
            <a:off x="4608919" y="1684249"/>
            <a:ext cx="1564159" cy="286232"/>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ATLAS - Cohort</a:t>
            </a:r>
          </a:p>
        </p:txBody>
      </p:sp>
      <p:sp>
        <p:nvSpPr>
          <p:cNvPr id="20" name="TextBox 19">
            <a:extLst>
              <a:ext uri="{FF2B5EF4-FFF2-40B4-BE49-F238E27FC236}">
                <a16:creationId xmlns:a16="http://schemas.microsoft.com/office/drawing/2014/main" id="{0B9F23A3-4654-AB43-A397-885447252BB5}"/>
              </a:ext>
            </a:extLst>
          </p:cNvPr>
          <p:cNvSpPr txBox="1"/>
          <p:nvPr/>
        </p:nvSpPr>
        <p:spPr>
          <a:xfrm>
            <a:off x="6681340" y="1678787"/>
            <a:ext cx="1515437" cy="276999"/>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ATLAS - Chart review</a:t>
            </a:r>
          </a:p>
        </p:txBody>
      </p:sp>
      <p:cxnSp>
        <p:nvCxnSpPr>
          <p:cNvPr id="21" name="Elbow Connector 20">
            <a:extLst>
              <a:ext uri="{FF2B5EF4-FFF2-40B4-BE49-F238E27FC236}">
                <a16:creationId xmlns:a16="http://schemas.microsoft.com/office/drawing/2014/main" id="{90A1D532-8A96-384F-BDF2-F1CC9CE2E252}"/>
              </a:ext>
            </a:extLst>
          </p:cNvPr>
          <p:cNvCxnSpPr>
            <a:cxnSpLocks/>
            <a:stCxn id="6" idx="3"/>
            <a:endCxn id="9" idx="2"/>
          </p:cNvCxnSpPr>
          <p:nvPr/>
        </p:nvCxnSpPr>
        <p:spPr>
          <a:xfrm flipV="1">
            <a:off x="7006759" y="3006661"/>
            <a:ext cx="432301" cy="72301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4" name="Elbow Connector 23">
            <a:extLst>
              <a:ext uri="{FF2B5EF4-FFF2-40B4-BE49-F238E27FC236}">
                <a16:creationId xmlns:a16="http://schemas.microsoft.com/office/drawing/2014/main" id="{7E56BF37-4A5A-3A4B-9934-7FBE684E5109}"/>
              </a:ext>
            </a:extLst>
          </p:cNvPr>
          <p:cNvCxnSpPr>
            <a:cxnSpLocks/>
            <a:stCxn id="6" idx="1"/>
            <a:endCxn id="8" idx="2"/>
          </p:cNvCxnSpPr>
          <p:nvPr/>
        </p:nvCxnSpPr>
        <p:spPr>
          <a:xfrm rot="10800000">
            <a:off x="5385172" y="2946781"/>
            <a:ext cx="301286" cy="78289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38286BFF-AD71-C243-AD46-5A8BA641895D}"/>
              </a:ext>
            </a:extLst>
          </p:cNvPr>
          <p:cNvPicPr>
            <a:picLocks noChangeAspect="1"/>
          </p:cNvPicPr>
          <p:nvPr/>
        </p:nvPicPr>
        <p:blipFill>
          <a:blip r:embed="rId10"/>
          <a:stretch>
            <a:fillRect/>
          </a:stretch>
        </p:blipFill>
        <p:spPr>
          <a:xfrm>
            <a:off x="6820102" y="4673002"/>
            <a:ext cx="1354245" cy="1193980"/>
          </a:xfrm>
          <a:prstGeom prst="rect">
            <a:avLst/>
          </a:prstGeom>
        </p:spPr>
      </p:pic>
      <p:sp>
        <p:nvSpPr>
          <p:cNvPr id="30" name="TextBox 29">
            <a:extLst>
              <a:ext uri="{FF2B5EF4-FFF2-40B4-BE49-F238E27FC236}">
                <a16:creationId xmlns:a16="http://schemas.microsoft.com/office/drawing/2014/main" id="{69D754D7-9A29-8143-BE50-67AA274CFF0C}"/>
              </a:ext>
            </a:extLst>
          </p:cNvPr>
          <p:cNvSpPr txBox="1"/>
          <p:nvPr/>
        </p:nvSpPr>
        <p:spPr>
          <a:xfrm>
            <a:off x="4524875" y="4391509"/>
            <a:ext cx="1451328" cy="286232"/>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ACE - Query</a:t>
            </a:r>
          </a:p>
        </p:txBody>
      </p:sp>
      <p:sp>
        <p:nvSpPr>
          <p:cNvPr id="31" name="TextBox 30">
            <a:extLst>
              <a:ext uri="{FF2B5EF4-FFF2-40B4-BE49-F238E27FC236}">
                <a16:creationId xmlns:a16="http://schemas.microsoft.com/office/drawing/2014/main" id="{E4B64C0F-A4E1-CE41-823F-78565F393739}"/>
              </a:ext>
            </a:extLst>
          </p:cNvPr>
          <p:cNvSpPr txBox="1"/>
          <p:nvPr/>
        </p:nvSpPr>
        <p:spPr>
          <a:xfrm>
            <a:off x="6820102" y="4389167"/>
            <a:ext cx="1354245" cy="286232"/>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ACE - Explore</a:t>
            </a:r>
          </a:p>
        </p:txBody>
      </p:sp>
      <p:cxnSp>
        <p:nvCxnSpPr>
          <p:cNvPr id="38" name="Elbow Connector 37">
            <a:extLst>
              <a:ext uri="{FF2B5EF4-FFF2-40B4-BE49-F238E27FC236}">
                <a16:creationId xmlns:a16="http://schemas.microsoft.com/office/drawing/2014/main" id="{F84B3F9B-D5EB-0946-8FB1-037CAD82BCDD}"/>
              </a:ext>
            </a:extLst>
          </p:cNvPr>
          <p:cNvCxnSpPr>
            <a:cxnSpLocks/>
            <a:stCxn id="6" idx="2"/>
            <a:endCxn id="26" idx="1"/>
          </p:cNvCxnSpPr>
          <p:nvPr/>
        </p:nvCxnSpPr>
        <p:spPr>
          <a:xfrm rot="16200000" flipH="1">
            <a:off x="6073255" y="4523144"/>
            <a:ext cx="1020201" cy="47349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AB310496-6D38-4A4F-B4B0-F3C2958C3F41}"/>
              </a:ext>
            </a:extLst>
          </p:cNvPr>
          <p:cNvCxnSpPr>
            <a:cxnSpLocks/>
            <a:stCxn id="6" idx="2"/>
          </p:cNvCxnSpPr>
          <p:nvPr/>
        </p:nvCxnSpPr>
        <p:spPr>
          <a:xfrm rot="5400000">
            <a:off x="5649565" y="4576429"/>
            <a:ext cx="1023684" cy="37040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6" name="Title 55">
            <a:extLst>
              <a:ext uri="{FF2B5EF4-FFF2-40B4-BE49-F238E27FC236}">
                <a16:creationId xmlns:a16="http://schemas.microsoft.com/office/drawing/2014/main" id="{421C8C20-B108-3A47-BF86-706F75E06A5D}"/>
              </a:ext>
            </a:extLst>
          </p:cNvPr>
          <p:cNvSpPr>
            <a:spLocks noGrp="1"/>
          </p:cNvSpPr>
          <p:nvPr>
            <p:ph type="title"/>
          </p:nvPr>
        </p:nvSpPr>
        <p:spPr>
          <a:xfrm>
            <a:off x="0" y="142405"/>
            <a:ext cx="9144000" cy="1143000"/>
          </a:xfrm>
        </p:spPr>
        <p:txBody>
          <a:bodyPr anchor="ctr"/>
          <a:lstStyle/>
          <a:p>
            <a:pPr algn="ctr"/>
            <a:r>
              <a:rPr lang="en-US" dirty="0"/>
              <a:t>Phenotyping, cohort building, and chart review</a:t>
            </a:r>
          </a:p>
        </p:txBody>
      </p:sp>
      <p:sp>
        <p:nvSpPr>
          <p:cNvPr id="59" name="TextBox 58">
            <a:extLst>
              <a:ext uri="{FF2B5EF4-FFF2-40B4-BE49-F238E27FC236}">
                <a16:creationId xmlns:a16="http://schemas.microsoft.com/office/drawing/2014/main" id="{E8837629-88E0-3142-86C5-4B87531B5525}"/>
              </a:ext>
            </a:extLst>
          </p:cNvPr>
          <p:cNvSpPr txBox="1"/>
          <p:nvPr/>
        </p:nvSpPr>
        <p:spPr>
          <a:xfrm>
            <a:off x="1920254" y="3916217"/>
            <a:ext cx="1451328" cy="286232"/>
          </a:xfrm>
          <a:prstGeom prst="rect">
            <a:avLst/>
          </a:prstGeom>
          <a:no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STARR-Tools</a:t>
            </a:r>
          </a:p>
        </p:txBody>
      </p:sp>
      <p:sp>
        <p:nvSpPr>
          <p:cNvPr id="60" name="TextBox 59">
            <a:extLst>
              <a:ext uri="{FF2B5EF4-FFF2-40B4-BE49-F238E27FC236}">
                <a16:creationId xmlns:a16="http://schemas.microsoft.com/office/drawing/2014/main" id="{A8A31C36-32D6-9C45-9C63-27BD2C140B85}"/>
              </a:ext>
            </a:extLst>
          </p:cNvPr>
          <p:cNvSpPr txBox="1"/>
          <p:nvPr/>
        </p:nvSpPr>
        <p:spPr>
          <a:xfrm>
            <a:off x="5686458" y="3987017"/>
            <a:ext cx="1320301" cy="286232"/>
          </a:xfrm>
          <a:prstGeom prst="rect">
            <a:avLst/>
          </a:prstGeom>
          <a:solidFill>
            <a:schemeClr val="bg1"/>
          </a:solidFill>
        </p:spPr>
        <p:txBody>
          <a:bodyPr wrap="square" rtlCol="0">
            <a:spAutoFit/>
          </a:bodyPr>
          <a:lstStyle/>
          <a:p>
            <a:pPr algn="ctr"/>
            <a:r>
              <a:rPr lang="en-US" sz="1200" dirty="0">
                <a:latin typeface="Source Sans Pro Light" panose="020B0403030403020204" pitchFamily="34" charset="0"/>
                <a:ea typeface="Source Sans Pro Light" panose="020B0403030403020204" pitchFamily="34" charset="0"/>
              </a:rPr>
              <a:t>STARR-OMOP</a:t>
            </a:r>
          </a:p>
        </p:txBody>
      </p:sp>
      <p:sp>
        <p:nvSpPr>
          <p:cNvPr id="3" name="TextBox 2">
            <a:extLst>
              <a:ext uri="{FF2B5EF4-FFF2-40B4-BE49-F238E27FC236}">
                <a16:creationId xmlns:a16="http://schemas.microsoft.com/office/drawing/2014/main" id="{22595471-2F27-412F-D365-076E1BC0AFF3}"/>
              </a:ext>
            </a:extLst>
          </p:cNvPr>
          <p:cNvSpPr txBox="1"/>
          <p:nvPr/>
        </p:nvSpPr>
        <p:spPr>
          <a:xfrm>
            <a:off x="2964539" y="6149378"/>
            <a:ext cx="3320147" cy="307777"/>
          </a:xfrm>
          <a:prstGeom prst="rect">
            <a:avLst/>
          </a:prstGeom>
          <a:noFill/>
        </p:spPr>
        <p:txBody>
          <a:bodyPr wrap="square">
            <a:spAutoFit/>
          </a:bodyPr>
          <a:lstStyle/>
          <a:p>
            <a:pPr algn="ctr"/>
            <a:r>
              <a:rPr lang="en-US" dirty="0"/>
              <a:t>https://</a:t>
            </a:r>
            <a:r>
              <a:rPr lang="en-US" dirty="0" err="1"/>
              <a:t>starr.stanford.edu</a:t>
            </a:r>
            <a:r>
              <a:rPr lang="en-US" dirty="0"/>
              <a:t>/self-service</a:t>
            </a:r>
          </a:p>
        </p:txBody>
      </p:sp>
      <p:pic>
        <p:nvPicPr>
          <p:cNvPr id="4" name="Picture 3">
            <a:extLst>
              <a:ext uri="{FF2B5EF4-FFF2-40B4-BE49-F238E27FC236}">
                <a16:creationId xmlns:a16="http://schemas.microsoft.com/office/drawing/2014/main" id="{5B59F18A-7D39-2946-5580-745A0FD90193}"/>
              </a:ext>
            </a:extLst>
          </p:cNvPr>
          <p:cNvPicPr>
            <a:picLocks/>
          </p:cNvPicPr>
          <p:nvPr/>
        </p:nvPicPr>
        <p:blipFill>
          <a:blip r:embed="rId11"/>
          <a:stretch>
            <a:fillRect/>
          </a:stretch>
        </p:blipFill>
        <p:spPr>
          <a:xfrm>
            <a:off x="4455106" y="4704928"/>
            <a:ext cx="1517904" cy="1197864"/>
          </a:xfrm>
          <a:prstGeom prst="rect">
            <a:avLst/>
          </a:prstGeom>
        </p:spPr>
      </p:pic>
    </p:spTree>
    <p:extLst>
      <p:ext uri="{BB962C8B-B14F-4D97-AF65-F5344CB8AC3E}">
        <p14:creationId xmlns:p14="http://schemas.microsoft.com/office/powerpoint/2010/main" val="19934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C89B-2A33-FC3A-4AA7-BA6FE665C5FF}"/>
              </a:ext>
            </a:extLst>
          </p:cNvPr>
          <p:cNvSpPr>
            <a:spLocks noGrp="1"/>
          </p:cNvSpPr>
          <p:nvPr>
            <p:ph type="title"/>
          </p:nvPr>
        </p:nvSpPr>
        <p:spPr>
          <a:xfrm>
            <a:off x="0" y="0"/>
            <a:ext cx="9144000" cy="1143000"/>
          </a:xfrm>
        </p:spPr>
        <p:txBody>
          <a:bodyPr/>
          <a:lstStyle/>
          <a:p>
            <a:r>
              <a:rPr lang="en-US" dirty="0"/>
              <a:t>Take the time to learn these tools</a:t>
            </a:r>
          </a:p>
        </p:txBody>
      </p:sp>
      <p:sp>
        <p:nvSpPr>
          <p:cNvPr id="8" name="TextBox 7">
            <a:extLst>
              <a:ext uri="{FF2B5EF4-FFF2-40B4-BE49-F238E27FC236}">
                <a16:creationId xmlns:a16="http://schemas.microsoft.com/office/drawing/2014/main" id="{E8A7061F-1CDD-B1F3-2AA5-C811D4CEC468}"/>
              </a:ext>
            </a:extLst>
          </p:cNvPr>
          <p:cNvSpPr txBox="1"/>
          <p:nvPr/>
        </p:nvSpPr>
        <p:spPr>
          <a:xfrm>
            <a:off x="435429" y="3429000"/>
            <a:ext cx="8948057" cy="584775"/>
          </a:xfrm>
          <a:prstGeom prst="rect">
            <a:avLst/>
          </a:prstGeom>
          <a:noFill/>
        </p:spPr>
        <p:txBody>
          <a:bodyPr wrap="square">
            <a:spAutoFit/>
          </a:bodyPr>
          <a:lstStyle/>
          <a:p>
            <a:r>
              <a:rPr lang="en-US" sz="3200" b="1" dirty="0" err="1">
                <a:latin typeface="Calibri" panose="020F0502020204030204" pitchFamily="34" charset="0"/>
                <a:cs typeface="Calibri" panose="020F0502020204030204" pitchFamily="34" charset="0"/>
              </a:rPr>
              <a:t>www.youtube.com</a:t>
            </a:r>
            <a:r>
              <a:rPr lang="en-US" sz="3200" b="1" dirty="0">
                <a:latin typeface="Calibri" panose="020F0502020204030204" pitchFamily="34" charset="0"/>
                <a:cs typeface="Calibri" panose="020F0502020204030204" pitchFamily="34" charset="0"/>
              </a:rPr>
              <a:t>/@stanfordstarr8476/playlists</a:t>
            </a:r>
          </a:p>
        </p:txBody>
      </p:sp>
      <p:sp>
        <p:nvSpPr>
          <p:cNvPr id="10" name="TextBox 9">
            <a:extLst>
              <a:ext uri="{FF2B5EF4-FFF2-40B4-BE49-F238E27FC236}">
                <a16:creationId xmlns:a16="http://schemas.microsoft.com/office/drawing/2014/main" id="{AE79B779-C41D-4225-C2E5-22144E1A673F}"/>
              </a:ext>
            </a:extLst>
          </p:cNvPr>
          <p:cNvSpPr txBox="1"/>
          <p:nvPr/>
        </p:nvSpPr>
        <p:spPr>
          <a:xfrm>
            <a:off x="656772" y="2434011"/>
            <a:ext cx="7830456" cy="584775"/>
          </a:xfrm>
          <a:prstGeom prst="rect">
            <a:avLst/>
          </a:prstGeom>
          <a:noFill/>
        </p:spPr>
        <p:txBody>
          <a:bodyPr wrap="square">
            <a:spAutoFit/>
          </a:bodyPr>
          <a:lstStyle/>
          <a:p>
            <a:pPr algn="ctr"/>
            <a:r>
              <a:rPr lang="en-US" sz="3200" b="1" dirty="0">
                <a:latin typeface="Calibri" panose="020F0502020204030204" pitchFamily="34" charset="0"/>
                <a:cs typeface="Calibri" panose="020F0502020204030204" pitchFamily="34" charset="0"/>
              </a:rPr>
              <a:t>https://</a:t>
            </a:r>
            <a:r>
              <a:rPr lang="en-US" sz="3200" b="1" dirty="0" err="1">
                <a:latin typeface="Calibri" panose="020F0502020204030204" pitchFamily="34" charset="0"/>
                <a:cs typeface="Calibri" panose="020F0502020204030204" pitchFamily="34" charset="0"/>
              </a:rPr>
              <a:t>starr.stanford.edu</a:t>
            </a:r>
            <a:r>
              <a:rPr lang="en-US" sz="3200" b="1" dirty="0">
                <a:latin typeface="Calibri" panose="020F0502020204030204" pitchFamily="34" charset="0"/>
                <a:cs typeface="Calibri" panose="020F0502020204030204" pitchFamily="34" charset="0"/>
              </a:rPr>
              <a:t>/self-service</a:t>
            </a:r>
          </a:p>
        </p:txBody>
      </p:sp>
    </p:spTree>
    <p:extLst>
      <p:ext uri="{BB962C8B-B14F-4D97-AF65-F5344CB8AC3E}">
        <p14:creationId xmlns:p14="http://schemas.microsoft.com/office/powerpoint/2010/main" val="280250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54DF-F5CB-4D4E-8AA3-ECF636055E94}"/>
              </a:ext>
            </a:extLst>
          </p:cNvPr>
          <p:cNvSpPr>
            <a:spLocks noGrp="1"/>
          </p:cNvSpPr>
          <p:nvPr>
            <p:ph type="title"/>
          </p:nvPr>
        </p:nvSpPr>
        <p:spPr/>
        <p:txBody>
          <a:bodyPr/>
          <a:lstStyle/>
          <a:p>
            <a:r>
              <a:rPr lang="en-US" dirty="0"/>
              <a:t>Open questions</a:t>
            </a:r>
          </a:p>
        </p:txBody>
      </p:sp>
      <p:sp>
        <p:nvSpPr>
          <p:cNvPr id="3" name="Text Placeholder 2">
            <a:extLst>
              <a:ext uri="{FF2B5EF4-FFF2-40B4-BE49-F238E27FC236}">
                <a16:creationId xmlns:a16="http://schemas.microsoft.com/office/drawing/2014/main" id="{9C74EE10-553E-6847-8A6D-1459EEC22197}"/>
              </a:ext>
            </a:extLst>
          </p:cNvPr>
          <p:cNvSpPr>
            <a:spLocks noGrp="1"/>
          </p:cNvSpPr>
          <p:nvPr>
            <p:ph type="body" idx="1"/>
          </p:nvPr>
        </p:nvSpPr>
        <p:spPr/>
        <p:txBody>
          <a:bodyPr>
            <a:normAutofit lnSpcReduction="10000"/>
          </a:bodyPr>
          <a:lstStyle/>
          <a:p>
            <a:pPr marL="341313" indent="-331788"/>
            <a:r>
              <a:rPr lang="en-US" b="1" dirty="0"/>
              <a:t>Executability</a:t>
            </a:r>
            <a:r>
              <a:rPr lang="en-US" dirty="0"/>
              <a:t> and machine readability of phenotype definitions</a:t>
            </a:r>
          </a:p>
          <a:p>
            <a:pPr marL="341313" indent="-331788"/>
            <a:endParaRPr lang="en-US" dirty="0"/>
          </a:p>
          <a:p>
            <a:pPr marL="341313" indent="-331788"/>
            <a:r>
              <a:rPr lang="en-US" b="1" dirty="0"/>
              <a:t>Transportability</a:t>
            </a:r>
            <a:r>
              <a:rPr lang="en-US" dirty="0"/>
              <a:t> of definitions</a:t>
            </a:r>
          </a:p>
          <a:p>
            <a:pPr marL="741319" lvl="1" indent="-331788"/>
            <a:r>
              <a:rPr lang="en-US" dirty="0"/>
              <a:t>assurance of the same error rate at other sites.</a:t>
            </a:r>
          </a:p>
          <a:p>
            <a:pPr marL="741319" lvl="1" indent="-331788"/>
            <a:endParaRPr lang="en-US" dirty="0"/>
          </a:p>
          <a:p>
            <a:pPr marL="341313" indent="-331788"/>
            <a:r>
              <a:rPr lang="en-US" b="1" dirty="0"/>
              <a:t>Throughput</a:t>
            </a:r>
            <a:r>
              <a:rPr lang="en-US" dirty="0"/>
              <a:t> in terms of hours per definition</a:t>
            </a:r>
          </a:p>
          <a:p>
            <a:pPr marL="741301" lvl="1" indent="-331788"/>
            <a:r>
              <a:rPr lang="en-US" dirty="0"/>
              <a:t>The type 2 diabetes mellitus ‘algorithm’ on slide 10 took about 1900 hours to develop!</a:t>
            </a:r>
          </a:p>
        </p:txBody>
      </p:sp>
    </p:spTree>
    <p:extLst>
      <p:ext uri="{BB962C8B-B14F-4D97-AF65-F5344CB8AC3E}">
        <p14:creationId xmlns:p14="http://schemas.microsoft.com/office/powerpoint/2010/main" val="38812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dirty="0">
                <a:solidFill>
                  <a:schemeClr val="bg1"/>
                </a:solidFill>
              </a:rPr>
              <a:t>Phenotyping at scale</a:t>
            </a:r>
          </a:p>
        </p:txBody>
      </p:sp>
      <p:sp>
        <p:nvSpPr>
          <p:cNvPr id="3" name="Content Placeholder 2"/>
          <p:cNvSpPr>
            <a:spLocks noGrp="1"/>
          </p:cNvSpPr>
          <p:nvPr>
            <p:ph idx="1"/>
          </p:nvPr>
        </p:nvSpPr>
        <p:spPr/>
        <p:txBody>
          <a:bodyPr>
            <a:normAutofit/>
          </a:bodyPr>
          <a:lstStyle/>
          <a:p>
            <a:r>
              <a:rPr lang="en-US" dirty="0">
                <a:solidFill>
                  <a:schemeClr val="bg1"/>
                </a:solidFill>
              </a:rPr>
              <a:t>You need to find a way to find patients who have diabetes based on diagnoses codes, lab results, medications, and textual notes. You do not have the time to create the kind of phenotype definitions we just reviewed, and you have heard of ‘machine learning’ ….</a:t>
            </a:r>
          </a:p>
          <a:p>
            <a:endParaRPr lang="en-US" dirty="0">
              <a:solidFill>
                <a:schemeClr val="bg1"/>
              </a:solidFill>
            </a:endParaRPr>
          </a:p>
          <a:p>
            <a:pPr marL="0" indent="0" algn="ctr">
              <a:buNone/>
            </a:pPr>
            <a:r>
              <a:rPr lang="en-US" i="1" dirty="0">
                <a:solidFill>
                  <a:schemeClr val="bg1"/>
                </a:solidFill>
              </a:rPr>
              <a:t>Raise hand when ready to share</a:t>
            </a:r>
          </a:p>
        </p:txBody>
      </p:sp>
    </p:spTree>
    <p:extLst>
      <p:ext uri="{BB962C8B-B14F-4D97-AF65-F5344CB8AC3E}">
        <p14:creationId xmlns:p14="http://schemas.microsoft.com/office/powerpoint/2010/main" val="120224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300"/>
          </a:xfrm>
        </p:spPr>
        <p:txBody>
          <a:bodyPr anchor="ctr"/>
          <a:lstStyle/>
          <a:p>
            <a:pPr algn="ctr"/>
            <a:r>
              <a:rPr lang="en-US" dirty="0"/>
              <a:t>Phenotyping using machine learning</a:t>
            </a:r>
          </a:p>
        </p:txBody>
      </p:sp>
      <p:sp>
        <p:nvSpPr>
          <p:cNvPr id="3" name="Content Placeholder 2"/>
          <p:cNvSpPr>
            <a:spLocks noGrp="1"/>
          </p:cNvSpPr>
          <p:nvPr>
            <p:ph idx="1"/>
          </p:nvPr>
        </p:nvSpPr>
        <p:spPr/>
        <p:txBody>
          <a:bodyPr>
            <a:normAutofit/>
          </a:bodyPr>
          <a:lstStyle/>
          <a:p>
            <a:pPr indent="-331788"/>
            <a:r>
              <a:rPr lang="en-US" dirty="0"/>
              <a:t>The core idea is to learn from a set of labeled examples (i.e. supervised learning)</a:t>
            </a:r>
          </a:p>
          <a:p>
            <a:endParaRPr lang="en-US" dirty="0"/>
          </a:p>
          <a:p>
            <a:pPr indent="-331788"/>
            <a:r>
              <a:rPr lang="en-US" dirty="0"/>
              <a:t>Themes</a:t>
            </a:r>
          </a:p>
          <a:p>
            <a:pPr lvl="1" indent="-280988">
              <a:buFont typeface="Arial" panose="020B0604020202020204" pitchFamily="34" charset="0"/>
              <a:buChar char="•"/>
            </a:pPr>
            <a:r>
              <a:rPr lang="en-US" dirty="0"/>
              <a:t>Convert counts of codes into a probability of having a phenotype</a:t>
            </a:r>
          </a:p>
          <a:p>
            <a:pPr lvl="1" indent="-280988">
              <a:buFont typeface="Arial" panose="020B0604020202020204" pitchFamily="34" charset="0"/>
              <a:buChar char="•"/>
            </a:pPr>
            <a:r>
              <a:rPr lang="en-US" dirty="0"/>
              <a:t>Feature selection using prior knowledge</a:t>
            </a:r>
          </a:p>
          <a:p>
            <a:pPr lvl="1" indent="-280988">
              <a:buFont typeface="Arial" panose="020B0604020202020204" pitchFamily="34" charset="0"/>
              <a:buChar char="•"/>
            </a:pPr>
            <a:r>
              <a:rPr lang="en-US" dirty="0"/>
              <a:t>Create large, imperfectly labeled, training datasets</a:t>
            </a:r>
          </a:p>
        </p:txBody>
      </p:sp>
    </p:spTree>
    <p:extLst>
      <p:ext uri="{BB962C8B-B14F-4D97-AF65-F5344CB8AC3E}">
        <p14:creationId xmlns:p14="http://schemas.microsoft.com/office/powerpoint/2010/main" val="11699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Effort precision trade off</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1501" y="1167816"/>
            <a:ext cx="6506207" cy="541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nvGraphicFramePr>
        <p:xfrm>
          <a:off x="6388557" y="1393685"/>
          <a:ext cx="1792830" cy="863264"/>
        </p:xfrm>
        <a:graphic>
          <a:graphicData uri="http://schemas.openxmlformats.org/drawingml/2006/table">
            <a:tbl>
              <a:tblPr firstRow="1">
                <a:tableStyleId>{5C22544A-7EE6-4342-B048-85BDC9FD1C3A}</a:tableStyleId>
              </a:tblPr>
              <a:tblGrid>
                <a:gridCol w="597610">
                  <a:extLst>
                    <a:ext uri="{9D8B030D-6E8A-4147-A177-3AD203B41FA5}">
                      <a16:colId xmlns:a16="http://schemas.microsoft.com/office/drawing/2014/main" val="20000"/>
                    </a:ext>
                  </a:extLst>
                </a:gridCol>
                <a:gridCol w="597610">
                  <a:extLst>
                    <a:ext uri="{9D8B030D-6E8A-4147-A177-3AD203B41FA5}">
                      <a16:colId xmlns:a16="http://schemas.microsoft.com/office/drawing/2014/main" val="20001"/>
                    </a:ext>
                  </a:extLst>
                </a:gridCol>
                <a:gridCol w="597610">
                  <a:extLst>
                    <a:ext uri="{9D8B030D-6E8A-4147-A177-3AD203B41FA5}">
                      <a16:colId xmlns:a16="http://schemas.microsoft.com/office/drawing/2014/main" val="20002"/>
                    </a:ext>
                  </a:extLst>
                </a:gridCol>
              </a:tblGrid>
              <a:tr h="431632">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solidFill>
                            <a:schemeClr val="tx1"/>
                          </a:solidFill>
                          <a:effectLst/>
                          <a:latin typeface="+mj-lt"/>
                        </a:rPr>
                        <a:t>Acc</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PPV</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Time</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extLst>
                  <a:ext uri="{0D108BD9-81ED-4DB2-BD59-A6C34878D82A}">
                    <a16:rowId xmlns:a16="http://schemas.microsoft.com/office/drawing/2014/main" val="10000"/>
                  </a:ext>
                </a:extLst>
              </a:tr>
              <a:tr h="431632">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effectLst/>
                          <a:latin typeface="+mj-lt"/>
                        </a:rPr>
                        <a:t>0.98</a:t>
                      </a:r>
                      <a:endParaRPr kumimoji="0" lang="en-US" altLang="en-US" sz="1800" b="0" i="0" u="none" strike="noStrike" cap="none" normalizeH="0" baseline="0" dirty="0">
                        <a:ln>
                          <a:noFill/>
                        </a:ln>
                        <a:solidFill>
                          <a:srgbClr val="000000"/>
                        </a:solidFill>
                        <a:effectLst/>
                        <a:latin typeface="+mj-lt"/>
                        <a:ea typeface="ＭＳ Ｐゴシック" charset="-128"/>
                      </a:endParaRPr>
                    </a:p>
                  </a:txBody>
                  <a:tcPr marL="12700" marR="12700" marT="12700" marB="0" anchor="ctr" horzOverflow="overflow"/>
                </a:tc>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effectLst/>
                          <a:latin typeface="+mj-lt"/>
                        </a:rPr>
                        <a:t>0.96</a:t>
                      </a:r>
                      <a:endParaRPr kumimoji="0" lang="en-US" altLang="en-US" sz="1800" b="0" i="0" u="none" strike="noStrike" cap="none" normalizeH="0" baseline="0" dirty="0">
                        <a:ln>
                          <a:noFill/>
                        </a:ln>
                        <a:solidFill>
                          <a:srgbClr val="000000"/>
                        </a:solidFill>
                        <a:effectLst/>
                        <a:latin typeface="+mj-lt"/>
                        <a:ea typeface="ＭＳ Ｐゴシック" charset="-128"/>
                      </a:endParaRPr>
                    </a:p>
                  </a:txBody>
                  <a:tcPr marL="12700" marR="12700" marT="12700" marB="0" anchor="ctr" horzOverflow="overflow"/>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effectLst/>
                          <a:latin typeface="+mj-lt"/>
                        </a:rPr>
                        <a:t>1900</a:t>
                      </a:r>
                      <a:endParaRPr kumimoji="0" lang="en-US" altLang="en-US" sz="1800" b="0" i="0" u="none" strike="noStrike" cap="none" normalizeH="0" baseline="0" dirty="0">
                        <a:ln>
                          <a:noFill/>
                        </a:ln>
                        <a:solidFill>
                          <a:srgbClr val="000000"/>
                        </a:solidFill>
                        <a:effectLst/>
                        <a:latin typeface="+mj-lt"/>
                        <a:ea typeface="ＭＳ Ｐゴシック" charset="-128"/>
                      </a:endParaRPr>
                    </a:p>
                  </a:txBody>
                  <a:tcPr marL="12700" marR="12700" marT="12700" marB="0" anchor="ctr" horzOverflow="overflow"/>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4320805" y="2694206"/>
          <a:ext cx="1792830" cy="863264"/>
        </p:xfrm>
        <a:graphic>
          <a:graphicData uri="http://schemas.openxmlformats.org/drawingml/2006/table">
            <a:tbl>
              <a:tblPr firstRow="1">
                <a:tableStyleId>{5C22544A-7EE6-4342-B048-85BDC9FD1C3A}</a:tableStyleId>
              </a:tblPr>
              <a:tblGrid>
                <a:gridCol w="597610">
                  <a:extLst>
                    <a:ext uri="{9D8B030D-6E8A-4147-A177-3AD203B41FA5}">
                      <a16:colId xmlns:a16="http://schemas.microsoft.com/office/drawing/2014/main" val="20000"/>
                    </a:ext>
                  </a:extLst>
                </a:gridCol>
                <a:gridCol w="597610">
                  <a:extLst>
                    <a:ext uri="{9D8B030D-6E8A-4147-A177-3AD203B41FA5}">
                      <a16:colId xmlns:a16="http://schemas.microsoft.com/office/drawing/2014/main" val="20001"/>
                    </a:ext>
                  </a:extLst>
                </a:gridCol>
                <a:gridCol w="597610">
                  <a:extLst>
                    <a:ext uri="{9D8B030D-6E8A-4147-A177-3AD203B41FA5}">
                      <a16:colId xmlns:a16="http://schemas.microsoft.com/office/drawing/2014/main" val="20002"/>
                    </a:ext>
                  </a:extLst>
                </a:gridCol>
              </a:tblGrid>
              <a:tr h="431632">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solidFill>
                            <a:schemeClr val="tx1"/>
                          </a:solidFill>
                          <a:effectLst/>
                          <a:latin typeface="+mj-lt"/>
                        </a:rPr>
                        <a:t>Acc</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PPV</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Time</a:t>
                      </a:r>
                      <a:endParaRPr kumimoji="0" lang="en-US" altLang="en-US" sz="1800" b="1"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extLst>
                  <a:ext uri="{0D108BD9-81ED-4DB2-BD59-A6C34878D82A}">
                    <a16:rowId xmlns:a16="http://schemas.microsoft.com/office/drawing/2014/main" val="10000"/>
                  </a:ext>
                </a:extLst>
              </a:tr>
              <a:tr h="431632">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0.90</a:t>
                      </a:r>
                      <a:endParaRPr kumimoji="0" lang="en-US" altLang="en-US" sz="1800" b="0"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lvl1pPr>
                        <a:spcBef>
                          <a:spcPts val="3825"/>
                        </a:spcBef>
                        <a:defRPr sz="13900">
                          <a:solidFill>
                            <a:srgbClr val="000000"/>
                          </a:solidFill>
                          <a:latin typeface="Times New Roman" charset="0"/>
                          <a:ea typeface="ＭＳ Ｐゴシック" charset="-128"/>
                        </a:defRPr>
                      </a:lvl1pPr>
                      <a:lvl2pPr marL="37931725" indent="-37474525">
                        <a:spcBef>
                          <a:spcPts val="3350"/>
                        </a:spcBef>
                        <a:defRPr sz="12200">
                          <a:solidFill>
                            <a:srgbClr val="000000"/>
                          </a:solidFill>
                          <a:latin typeface="Times New Roman" charset="0"/>
                          <a:ea typeface="Droid Sans" charset="0"/>
                          <a:cs typeface="Droid Sans" charset="0"/>
                        </a:defRPr>
                      </a:lvl2pPr>
                      <a:lvl3pPr>
                        <a:spcBef>
                          <a:spcPts val="2875"/>
                        </a:spcBef>
                        <a:defRPr sz="10500">
                          <a:solidFill>
                            <a:srgbClr val="000000"/>
                          </a:solidFill>
                          <a:latin typeface="Times New Roman" charset="0"/>
                          <a:ea typeface="Droid Sans" charset="0"/>
                          <a:cs typeface="Droid Sans" charset="0"/>
                        </a:defRPr>
                      </a:lvl3pPr>
                      <a:lvl4pPr>
                        <a:spcBef>
                          <a:spcPts val="2375"/>
                        </a:spcBef>
                        <a:defRPr sz="8600">
                          <a:solidFill>
                            <a:srgbClr val="000000"/>
                          </a:solidFill>
                          <a:latin typeface="Times New Roman" charset="0"/>
                          <a:ea typeface="Droid Sans" charset="0"/>
                          <a:cs typeface="Droid Sans" charset="0"/>
                        </a:defRPr>
                      </a:lvl4pPr>
                      <a:lvl5pPr>
                        <a:spcBef>
                          <a:spcPts val="2375"/>
                        </a:spcBef>
                        <a:defRPr sz="8600">
                          <a:solidFill>
                            <a:srgbClr val="000000"/>
                          </a:solidFill>
                          <a:latin typeface="Times New Roman" charset="0"/>
                          <a:ea typeface="Droid Sans" charset="0"/>
                          <a:cs typeface="Droid Sans" charset="0"/>
                        </a:defRPr>
                      </a:lvl5pPr>
                      <a:lvl6pPr marL="457200" eaLnBrk="0" fontAlgn="base" hangingPunct="0">
                        <a:spcBef>
                          <a:spcPts val="2375"/>
                        </a:spcBef>
                        <a:spcAft>
                          <a:spcPct val="0"/>
                        </a:spcAft>
                        <a:defRPr sz="8600">
                          <a:solidFill>
                            <a:srgbClr val="000000"/>
                          </a:solidFill>
                          <a:latin typeface="Times New Roman" charset="0"/>
                          <a:ea typeface="Droid Sans" charset="0"/>
                          <a:cs typeface="Droid Sans" charset="0"/>
                        </a:defRPr>
                      </a:lvl6pPr>
                      <a:lvl7pPr marL="914400" eaLnBrk="0" fontAlgn="base" hangingPunct="0">
                        <a:spcBef>
                          <a:spcPts val="2375"/>
                        </a:spcBef>
                        <a:spcAft>
                          <a:spcPct val="0"/>
                        </a:spcAft>
                        <a:defRPr sz="8600">
                          <a:solidFill>
                            <a:srgbClr val="000000"/>
                          </a:solidFill>
                          <a:latin typeface="Times New Roman" charset="0"/>
                          <a:ea typeface="Droid Sans" charset="0"/>
                          <a:cs typeface="Droid Sans" charset="0"/>
                        </a:defRPr>
                      </a:lvl7pPr>
                      <a:lvl8pPr marL="1371600" eaLnBrk="0" fontAlgn="base" hangingPunct="0">
                        <a:spcBef>
                          <a:spcPts val="2375"/>
                        </a:spcBef>
                        <a:spcAft>
                          <a:spcPct val="0"/>
                        </a:spcAft>
                        <a:defRPr sz="8600">
                          <a:solidFill>
                            <a:srgbClr val="000000"/>
                          </a:solidFill>
                          <a:latin typeface="Times New Roman" charset="0"/>
                          <a:ea typeface="Droid Sans" charset="0"/>
                          <a:cs typeface="Droid Sans" charset="0"/>
                        </a:defRPr>
                      </a:lvl8pPr>
                      <a:lvl9pPr marL="1828800" eaLnBrk="0" fontAlgn="base" hangingPunct="0">
                        <a:spcBef>
                          <a:spcPts val="2375"/>
                        </a:spcBef>
                        <a:spcAft>
                          <a:spcPct val="0"/>
                        </a:spcAft>
                        <a:defRPr sz="8600">
                          <a:solidFill>
                            <a:srgbClr val="000000"/>
                          </a:solidFill>
                          <a:latin typeface="Times New Roman" charset="0"/>
                          <a:ea typeface="Droid Sans" charset="0"/>
                          <a:cs typeface="Droid Sans" charset="0"/>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0.91</a:t>
                      </a:r>
                      <a:endParaRPr kumimoji="0" lang="en-US" altLang="en-US" sz="1800" b="0"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tx1"/>
                          </a:solidFill>
                          <a:effectLst/>
                          <a:latin typeface="+mj-lt"/>
                        </a:rPr>
                        <a:t>2hr</a:t>
                      </a:r>
                      <a:endParaRPr kumimoji="0" lang="en-US" altLang="en-US" sz="1800" b="0" i="0" u="none" strike="noStrike" cap="none" normalizeH="0" baseline="0" dirty="0">
                        <a:ln>
                          <a:noFill/>
                        </a:ln>
                        <a:solidFill>
                          <a:schemeClr val="tx1"/>
                        </a:solidFill>
                        <a:effectLst/>
                        <a:latin typeface="+mj-lt"/>
                        <a:ea typeface="ＭＳ Ｐゴシック" charset="-128"/>
                      </a:endParaRPr>
                    </a:p>
                  </a:txBody>
                  <a:tcPr marL="12700" marR="12700" marT="12700" marB="0"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45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github.com</a:t>
            </a:r>
            <a:r>
              <a:rPr lang="en-US" dirty="0"/>
              <a:t>/OHDSI/Aphrodite</a:t>
            </a:r>
          </a:p>
        </p:txBody>
      </p:sp>
      <p:sp>
        <p:nvSpPr>
          <p:cNvPr id="3" name="TextBox 2"/>
          <p:cNvSpPr txBox="1"/>
          <p:nvPr/>
        </p:nvSpPr>
        <p:spPr>
          <a:xfrm>
            <a:off x="441482" y="2166257"/>
            <a:ext cx="4466696" cy="3785652"/>
          </a:xfrm>
          <a:prstGeom prst="rect">
            <a:avLst/>
          </a:prstGeom>
          <a:noFill/>
        </p:spPr>
        <p:txBody>
          <a:bodyPr wrap="square" rtlCol="0">
            <a:spAutoFit/>
          </a:bodyPr>
          <a:lstStyle/>
          <a:p>
            <a:pPr marL="285750" indent="-285750">
              <a:buFontTx/>
              <a:buChar char="-"/>
            </a:pPr>
            <a:r>
              <a:rPr lang="en-US" sz="2400" kern="1200" dirty="0">
                <a:solidFill>
                  <a:prstClr val="black"/>
                </a:solidFill>
                <a:latin typeface="Calibri"/>
                <a:ea typeface=""/>
                <a:cs typeface=""/>
              </a:rPr>
              <a:t>Build phenotype models in 5 easy steps!</a:t>
            </a:r>
          </a:p>
          <a:p>
            <a:pPr marL="285750" indent="-285750">
              <a:buFontTx/>
              <a:buChar char="-"/>
            </a:pPr>
            <a:endParaRPr lang="en-US" sz="2400" kern="1200" dirty="0">
              <a:solidFill>
                <a:prstClr val="black"/>
              </a:solidFill>
              <a:latin typeface="Calibri"/>
              <a:ea typeface=""/>
              <a:cs typeface=""/>
            </a:endParaRPr>
          </a:p>
          <a:p>
            <a:pPr marL="285750" indent="-285750">
              <a:buFontTx/>
              <a:buChar char="-"/>
            </a:pPr>
            <a:r>
              <a:rPr lang="en-US" sz="2400" kern="1200" dirty="0">
                <a:solidFill>
                  <a:prstClr val="black"/>
                </a:solidFill>
                <a:latin typeface="Calibri"/>
                <a:ea typeface=""/>
                <a:cs typeface=""/>
              </a:rPr>
              <a:t>Designed and Implemented using OHDSI CDMv5 and Vocabulary 5</a:t>
            </a:r>
          </a:p>
          <a:p>
            <a:pPr marL="285750" indent="-285750">
              <a:buFontTx/>
              <a:buChar char="-"/>
            </a:pPr>
            <a:endParaRPr lang="en-US" sz="2400" kern="1200" dirty="0">
              <a:solidFill>
                <a:prstClr val="black"/>
              </a:solidFill>
              <a:latin typeface="Calibri"/>
              <a:ea typeface=""/>
              <a:cs typeface=""/>
            </a:endParaRPr>
          </a:p>
          <a:p>
            <a:pPr marL="285750" indent="-285750">
              <a:buFontTx/>
              <a:buChar char="-"/>
            </a:pPr>
            <a:r>
              <a:rPr lang="en-US" sz="2400" kern="1200" dirty="0">
                <a:solidFill>
                  <a:prstClr val="black"/>
                </a:solidFill>
                <a:latin typeface="Calibri"/>
                <a:ea typeface=""/>
                <a:cs typeface=""/>
              </a:rPr>
              <a:t>Implements XPRESS, and anchor learning (by David Sontag’s team)</a:t>
            </a:r>
          </a:p>
        </p:txBody>
      </p:sp>
      <p:pic>
        <p:nvPicPr>
          <p:cNvPr id="5" name="Picture 2" descr="C:\Users\jmbanda.WIN\Documents\results-ap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69087" y="1309594"/>
            <a:ext cx="3725863" cy="47482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49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Remember:</a:t>
            </a:r>
            <a:endParaRPr lang="en" sz="4400" b="0" i="0" u="none" strike="noStrike" cap="none" dirty="0">
              <a:solidFill>
                <a:schemeClr val="dk1"/>
              </a:solidFill>
              <a:latin typeface="Calibri"/>
              <a:ea typeface="Calibri"/>
              <a:cs typeface="Calibri"/>
              <a:sym typeface="Calibri"/>
            </a:endParaRPr>
          </a:p>
        </p:txBody>
      </p:sp>
      <p:sp>
        <p:nvSpPr>
          <p:cNvPr id="543" name="Shape 54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861" marR="0" lvl="0" indent="-342861" algn="l" rtl="0">
              <a:lnSpc>
                <a:spcPct val="80000"/>
              </a:lnSpc>
              <a:spcBef>
                <a:spcPts val="0"/>
              </a:spcBef>
              <a:spcAft>
                <a:spcPts val="0"/>
              </a:spcAft>
              <a:buClr>
                <a:schemeClr val="dk1"/>
              </a:buClr>
              <a:buSzPct val="100740"/>
              <a:buFont typeface="Arial"/>
              <a:buChar char="•"/>
            </a:pPr>
            <a:r>
              <a:rPr lang="en" sz="2720" b="0" i="0" u="none" strike="noStrike" cap="none" dirty="0">
                <a:solidFill>
                  <a:schemeClr val="dk1"/>
                </a:solidFill>
                <a:latin typeface="Calibri"/>
                <a:ea typeface="Calibri"/>
                <a:cs typeface="Calibri"/>
                <a:sym typeface="Calibri"/>
              </a:rPr>
              <a:t>Most approaches think of a phenotype as a set of rules (often called an algorithm!).</a:t>
            </a:r>
          </a:p>
          <a:p>
            <a:pPr marL="342861" marR="0" lvl="0" indent="-342861" algn="l" rtl="0">
              <a:lnSpc>
                <a:spcPct val="80000"/>
              </a:lnSpc>
              <a:spcBef>
                <a:spcPts val="544"/>
              </a:spcBef>
              <a:spcAft>
                <a:spcPts val="0"/>
              </a:spcAft>
              <a:buClr>
                <a:schemeClr val="dk1"/>
              </a:buClr>
              <a:buSzPct val="100740"/>
              <a:buFont typeface="Arial"/>
              <a:buNone/>
            </a:pPr>
            <a:endParaRPr sz="2720" b="0" i="0" u="none" strike="noStrike" cap="none" dirty="0">
              <a:solidFill>
                <a:schemeClr val="dk1"/>
              </a:solidFill>
              <a:latin typeface="Calibri"/>
              <a:ea typeface="Calibri"/>
              <a:cs typeface="Calibri"/>
              <a:sym typeface="Calibri"/>
            </a:endParaRPr>
          </a:p>
          <a:p>
            <a:pPr marL="342861" marR="0" lvl="0" indent="-342861" algn="l" rtl="0">
              <a:lnSpc>
                <a:spcPct val="80000"/>
              </a:lnSpc>
              <a:spcBef>
                <a:spcPts val="544"/>
              </a:spcBef>
              <a:spcAft>
                <a:spcPts val="0"/>
              </a:spcAft>
              <a:buClr>
                <a:schemeClr val="dk1"/>
              </a:buClr>
              <a:buSzPct val="100740"/>
              <a:buFont typeface="Arial"/>
              <a:buChar char="•"/>
            </a:pPr>
            <a:r>
              <a:rPr lang="en" sz="2720" b="0" i="0" u="none" strike="noStrike" cap="none" dirty="0">
                <a:solidFill>
                  <a:schemeClr val="dk1"/>
                </a:solidFill>
                <a:latin typeface="Calibri"/>
                <a:ea typeface="Calibri"/>
                <a:cs typeface="Calibri"/>
                <a:sym typeface="Calibri"/>
              </a:rPr>
              <a:t>Think of a phenotype as a collection of features in the data.</a:t>
            </a:r>
          </a:p>
          <a:p>
            <a:pPr marL="742867" marR="0" lvl="1" indent="-298367" algn="l" rtl="0">
              <a:lnSpc>
                <a:spcPct val="80000"/>
              </a:lnSpc>
              <a:spcBef>
                <a:spcPts val="476"/>
              </a:spcBef>
              <a:spcAft>
                <a:spcPts val="0"/>
              </a:spcAft>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For example, </a:t>
            </a:r>
            <a:r>
              <a:rPr lang="en" sz="2380" dirty="0"/>
              <a:t>‘</a:t>
            </a:r>
            <a:r>
              <a:rPr lang="en" sz="2380" b="0" i="0" u="none" strike="noStrike" cap="none" dirty="0">
                <a:solidFill>
                  <a:schemeClr val="dk1"/>
                </a:solidFill>
                <a:latin typeface="Calibri"/>
                <a:ea typeface="Calibri"/>
                <a:cs typeface="Calibri"/>
                <a:sym typeface="Calibri"/>
              </a:rPr>
              <a:t>diabetes</a:t>
            </a:r>
            <a:r>
              <a:rPr lang="en" sz="2380" dirty="0"/>
              <a:t>’</a:t>
            </a:r>
            <a:r>
              <a:rPr lang="en" sz="2380" b="0" i="0" u="none" strike="noStrike" cap="none" dirty="0">
                <a:solidFill>
                  <a:schemeClr val="dk1"/>
                </a:solidFill>
                <a:latin typeface="Calibri"/>
                <a:ea typeface="Calibri"/>
                <a:cs typeface="Calibri"/>
                <a:sym typeface="Calibri"/>
              </a:rPr>
              <a:t>, would be associated with a high prevalence of anti-diabetic drugs, foot-examination procedures, glucose measurements.</a:t>
            </a:r>
          </a:p>
          <a:p>
            <a:pPr marL="742867" marR="0" lvl="1" indent="-298367" algn="l" rtl="0">
              <a:lnSpc>
                <a:spcPct val="80000"/>
              </a:lnSpc>
              <a:spcBef>
                <a:spcPts val="476"/>
              </a:spcBef>
              <a:spcAft>
                <a:spcPts val="0"/>
              </a:spcAft>
              <a:buClr>
                <a:schemeClr val="dk1"/>
              </a:buClr>
              <a:buSzPct val="99166"/>
              <a:buFont typeface="Arial"/>
              <a:buNone/>
            </a:pPr>
            <a:endParaRPr sz="2380" b="0" i="0" u="none" strike="noStrike" cap="none" dirty="0">
              <a:solidFill>
                <a:schemeClr val="dk1"/>
              </a:solidFill>
              <a:latin typeface="Calibri"/>
              <a:ea typeface="Calibri"/>
              <a:cs typeface="Calibri"/>
              <a:sym typeface="Calibri"/>
            </a:endParaRPr>
          </a:p>
          <a:p>
            <a:pPr marL="342861" marR="0" lvl="0" indent="-342861" algn="l" rtl="0">
              <a:lnSpc>
                <a:spcPct val="80000"/>
              </a:lnSpc>
              <a:spcBef>
                <a:spcPts val="544"/>
              </a:spcBef>
              <a:spcAft>
                <a:spcPts val="0"/>
              </a:spcAft>
              <a:buClr>
                <a:schemeClr val="dk1"/>
              </a:buClr>
              <a:buSzPct val="100740"/>
              <a:buFont typeface="Arial"/>
              <a:buChar char="•"/>
            </a:pPr>
            <a:r>
              <a:rPr lang="en" sz="2720" b="0" i="0" u="none" strike="noStrike" cap="none" dirty="0">
                <a:solidFill>
                  <a:schemeClr val="dk1"/>
                </a:solidFill>
                <a:latin typeface="Calibri"/>
                <a:ea typeface="Calibri"/>
                <a:cs typeface="Calibri"/>
                <a:sym typeface="Calibri"/>
              </a:rPr>
              <a:t>Think about methods to identify these features, </a:t>
            </a:r>
            <a:r>
              <a:rPr lang="en-US" sz="2720" b="0" i="0" u="none" strike="noStrike" cap="none" dirty="0">
                <a:solidFill>
                  <a:schemeClr val="dk1"/>
                </a:solidFill>
                <a:latin typeface="Calibri"/>
                <a:ea typeface="Calibri"/>
                <a:cs typeface="Calibri"/>
                <a:sym typeface="Calibri"/>
              </a:rPr>
              <a:t>their </a:t>
            </a:r>
            <a:r>
              <a:rPr lang="en" sz="2720" b="0" i="0" u="none" strike="noStrike" cap="none" dirty="0">
                <a:solidFill>
                  <a:schemeClr val="dk1"/>
                </a:solidFill>
                <a:latin typeface="Calibri"/>
                <a:ea typeface="Calibri"/>
                <a:cs typeface="Calibri"/>
                <a:sym typeface="Calibri"/>
              </a:rPr>
              <a:t>importance, and utility across multiple sources</a:t>
            </a:r>
          </a:p>
          <a:p>
            <a:pPr marL="742867" marR="0" lvl="1" indent="-298367" algn="l" rtl="0">
              <a:lnSpc>
                <a:spcPct val="80000"/>
              </a:lnSpc>
              <a:spcBef>
                <a:spcPts val="476"/>
              </a:spcBef>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Terms in text, ICD codes, Labs, Meds, &lt;what else&gt;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3AC5-3B76-1149-B296-372976E12068}"/>
              </a:ext>
            </a:extLst>
          </p:cNvPr>
          <p:cNvSpPr>
            <a:spLocks noGrp="1"/>
          </p:cNvSpPr>
          <p:nvPr>
            <p:ph type="title"/>
          </p:nvPr>
        </p:nvSpPr>
        <p:spPr/>
        <p:txBody>
          <a:bodyPr/>
          <a:lstStyle/>
          <a:p>
            <a:r>
              <a:rPr lang="en-US" dirty="0"/>
              <a:t>Related: Digital Phenotypes</a:t>
            </a:r>
          </a:p>
        </p:txBody>
      </p:sp>
      <p:sp>
        <p:nvSpPr>
          <p:cNvPr id="3" name="Text Placeholder 2">
            <a:extLst>
              <a:ext uri="{FF2B5EF4-FFF2-40B4-BE49-F238E27FC236}">
                <a16:creationId xmlns:a16="http://schemas.microsoft.com/office/drawing/2014/main" id="{484F8595-2071-7C40-9AC5-A75F7B2E3AA2}"/>
              </a:ext>
            </a:extLst>
          </p:cNvPr>
          <p:cNvSpPr>
            <a:spLocks noGrp="1"/>
          </p:cNvSpPr>
          <p:nvPr>
            <p:ph type="body" idx="1"/>
          </p:nvPr>
        </p:nvSpPr>
        <p:spPr/>
        <p:txBody>
          <a:bodyPr/>
          <a:lstStyle/>
          <a:p>
            <a:r>
              <a:rPr lang="en-US" dirty="0"/>
              <a:t>Also called “digital biomarkers”</a:t>
            </a:r>
          </a:p>
          <a:p>
            <a:pPr lvl="1"/>
            <a:r>
              <a:rPr lang="en-US" dirty="0"/>
              <a:t>e.g. typing patterns for cognitive decline</a:t>
            </a:r>
          </a:p>
          <a:p>
            <a:endParaRPr lang="en-US" dirty="0"/>
          </a:p>
          <a:p>
            <a:r>
              <a:rPr lang="en-US" dirty="0"/>
              <a:t>Early days for these “digital phenotypes”.</a:t>
            </a:r>
          </a:p>
          <a:p>
            <a:pPr lvl="1"/>
            <a:r>
              <a:rPr lang="en-US" dirty="0"/>
              <a:t>need to be reproducible across cultures, countries, time, and places.</a:t>
            </a:r>
          </a:p>
          <a:p>
            <a:pPr lvl="1"/>
            <a:r>
              <a:rPr lang="en-US" dirty="0"/>
              <a:t>not at the same level of reliability as ‘fever’ or ‘high blood pressure’.</a:t>
            </a:r>
          </a:p>
        </p:txBody>
      </p:sp>
    </p:spTree>
    <p:extLst>
      <p:ext uri="{BB962C8B-B14F-4D97-AF65-F5344CB8AC3E}">
        <p14:creationId xmlns:p14="http://schemas.microsoft.com/office/powerpoint/2010/main" val="28780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time in your analyses</a:t>
            </a:r>
          </a:p>
        </p:txBody>
      </p:sp>
      <p:sp>
        <p:nvSpPr>
          <p:cNvPr id="4" name="Rectangle 3">
            <a:extLst>
              <a:ext uri="{FF2B5EF4-FFF2-40B4-BE49-F238E27FC236}">
                <a16:creationId xmlns:a16="http://schemas.microsoft.com/office/drawing/2014/main" id="{4D9A8CA5-88E0-2540-8F2F-570A0FEF09DF}"/>
              </a:ext>
            </a:extLst>
          </p:cNvPr>
          <p:cNvSpPr/>
          <p:nvPr/>
        </p:nvSpPr>
        <p:spPr>
          <a:xfrm>
            <a:off x="4314587" y="2521059"/>
            <a:ext cx="4770145" cy="2585323"/>
          </a:xfrm>
          <a:prstGeom prst="rect">
            <a:avLst/>
          </a:prstGeom>
        </p:spPr>
        <p:txBody>
          <a:bodyPr wrap="square">
            <a:spAutoFit/>
          </a:bodyPr>
          <a:lstStyle/>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Data and questions span many timescales, with irregular time intervals</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In working with timelines, ordering of events is crucial.</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We can use time explicitly (time-series, time-to-outcome) or implicitly (binning)</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Timing of exposures and outcomes is crucial. Spend effort getting index time right.</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Clinical processes are often nonstationary</a:t>
            </a:r>
          </a:p>
        </p:txBody>
      </p:sp>
      <p:pic>
        <p:nvPicPr>
          <p:cNvPr id="5" name="Picture 4">
            <a:extLst>
              <a:ext uri="{FF2B5EF4-FFF2-40B4-BE49-F238E27FC236}">
                <a16:creationId xmlns:a16="http://schemas.microsoft.com/office/drawing/2014/main" id="{82D51A64-F74B-E44A-A7B7-2D2E9C20BDBF}"/>
              </a:ext>
            </a:extLst>
          </p:cNvPr>
          <p:cNvPicPr>
            <a:picLocks noChangeAspect="1"/>
          </p:cNvPicPr>
          <p:nvPr/>
        </p:nvPicPr>
        <p:blipFill>
          <a:blip r:embed="rId3"/>
          <a:stretch>
            <a:fillRect/>
          </a:stretch>
        </p:blipFill>
        <p:spPr>
          <a:xfrm>
            <a:off x="578426" y="1027332"/>
            <a:ext cx="3282232" cy="1738490"/>
          </a:xfrm>
          <a:prstGeom prst="rect">
            <a:avLst/>
          </a:prstGeom>
        </p:spPr>
      </p:pic>
      <p:pic>
        <p:nvPicPr>
          <p:cNvPr id="8" name="Picture 7">
            <a:extLst>
              <a:ext uri="{FF2B5EF4-FFF2-40B4-BE49-F238E27FC236}">
                <a16:creationId xmlns:a16="http://schemas.microsoft.com/office/drawing/2014/main" id="{17D38DF0-9CFF-984E-8005-FF41B97797A6}"/>
              </a:ext>
            </a:extLst>
          </p:cNvPr>
          <p:cNvPicPr>
            <a:picLocks noChangeAspect="1"/>
          </p:cNvPicPr>
          <p:nvPr/>
        </p:nvPicPr>
        <p:blipFill>
          <a:blip r:embed="rId4"/>
          <a:stretch>
            <a:fillRect/>
          </a:stretch>
        </p:blipFill>
        <p:spPr>
          <a:xfrm>
            <a:off x="523119" y="4665433"/>
            <a:ext cx="3213043" cy="2065867"/>
          </a:xfrm>
          <a:prstGeom prst="rect">
            <a:avLst/>
          </a:prstGeom>
        </p:spPr>
      </p:pic>
      <p:pic>
        <p:nvPicPr>
          <p:cNvPr id="3" name="Picture 2">
            <a:extLst>
              <a:ext uri="{FF2B5EF4-FFF2-40B4-BE49-F238E27FC236}">
                <a16:creationId xmlns:a16="http://schemas.microsoft.com/office/drawing/2014/main" id="{037F6C85-EF37-4BAE-DB9E-7390226FE4B0}"/>
              </a:ext>
            </a:extLst>
          </p:cNvPr>
          <p:cNvPicPr>
            <a:picLocks noChangeAspect="1"/>
          </p:cNvPicPr>
          <p:nvPr/>
        </p:nvPicPr>
        <p:blipFill rotWithShape="1">
          <a:blip r:embed="rId5"/>
          <a:srcRect l="25347" t="13766" r="7654" b="11792"/>
          <a:stretch/>
        </p:blipFill>
        <p:spPr>
          <a:xfrm>
            <a:off x="1275907" y="3042911"/>
            <a:ext cx="1882069" cy="1254713"/>
          </a:xfrm>
          <a:prstGeom prst="rect">
            <a:avLst/>
          </a:prstGeom>
        </p:spPr>
      </p:pic>
    </p:spTree>
    <p:extLst>
      <p:ext uri="{BB962C8B-B14F-4D97-AF65-F5344CB8AC3E}">
        <p14:creationId xmlns:p14="http://schemas.microsoft.com/office/powerpoint/2010/main" val="386719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14FB-214C-AC45-8C38-0825A0065C2D}"/>
              </a:ext>
            </a:extLst>
          </p:cNvPr>
          <p:cNvSpPr>
            <a:spLocks noGrp="1"/>
          </p:cNvSpPr>
          <p:nvPr>
            <p:ph type="title"/>
          </p:nvPr>
        </p:nvSpPr>
        <p:spPr/>
        <p:txBody>
          <a:bodyPr/>
          <a:lstStyle/>
          <a:p>
            <a:r>
              <a:rPr lang="en-US" dirty="0"/>
              <a:t>Assigned reading</a:t>
            </a:r>
          </a:p>
        </p:txBody>
      </p:sp>
      <p:sp>
        <p:nvSpPr>
          <p:cNvPr id="3" name="Text Placeholder 2">
            <a:extLst>
              <a:ext uri="{FF2B5EF4-FFF2-40B4-BE49-F238E27FC236}">
                <a16:creationId xmlns:a16="http://schemas.microsoft.com/office/drawing/2014/main" id="{5AEEB295-4CCB-C448-A83A-1BFA688974D9}"/>
              </a:ext>
            </a:extLst>
          </p:cNvPr>
          <p:cNvSpPr>
            <a:spLocks noGrp="1"/>
          </p:cNvSpPr>
          <p:nvPr>
            <p:ph type="body" idx="1"/>
          </p:nvPr>
        </p:nvSpPr>
        <p:spPr/>
        <p:txBody>
          <a:bodyPr/>
          <a:lstStyle/>
          <a:p>
            <a:pPr marL="19050" indent="0">
              <a:buNone/>
            </a:pPr>
            <a:r>
              <a:rPr lang="en-US" sz="2400" b="1" dirty="0"/>
              <a:t>Banda JM, Seneviratne M, Hernandez-</a:t>
            </a:r>
            <a:r>
              <a:rPr lang="en-US" sz="2400" b="1" dirty="0" err="1"/>
              <a:t>Boussard</a:t>
            </a:r>
            <a:r>
              <a:rPr lang="en-US" sz="2400" b="1" dirty="0"/>
              <a:t> T, Shah NH. </a:t>
            </a:r>
          </a:p>
          <a:p>
            <a:pPr marL="19050" indent="0">
              <a:buNone/>
            </a:pPr>
            <a:r>
              <a:rPr lang="en-US" sz="2400" dirty="0"/>
              <a:t>Advances in Electronic Phenotyping: From Rule-Based Definitions to Machine Learning Models. </a:t>
            </a:r>
          </a:p>
          <a:p>
            <a:pPr marL="19050" indent="0">
              <a:buNone/>
            </a:pPr>
            <a:r>
              <a:rPr lang="en-US" sz="2400" dirty="0" err="1"/>
              <a:t>Annu</a:t>
            </a:r>
            <a:r>
              <a:rPr lang="en-US" sz="2400" dirty="0"/>
              <a:t> Rev Biomed Data Sci. 2018;1:53-68. doi:10.1146/annurev-biodatasci-080917-013315</a:t>
            </a:r>
          </a:p>
        </p:txBody>
      </p:sp>
    </p:spTree>
    <p:extLst>
      <p:ext uri="{BB962C8B-B14F-4D97-AF65-F5344CB8AC3E}">
        <p14:creationId xmlns:p14="http://schemas.microsoft.com/office/powerpoint/2010/main" val="3279264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324">
            <a:extLst>
              <a:ext uri="{FF2B5EF4-FFF2-40B4-BE49-F238E27FC236}">
                <a16:creationId xmlns:a16="http://schemas.microsoft.com/office/drawing/2014/main" id="{C5DE1CDE-B7C7-934C-BED8-FDCB4E61F0F5}"/>
              </a:ext>
            </a:extLst>
          </p:cNvPr>
          <p:cNvSpPr txBox="1">
            <a:spLocks/>
          </p:cNvSpPr>
          <p:nvPr/>
        </p:nvSpPr>
        <p:spPr>
          <a:xfrm>
            <a:off x="685800" y="2747962"/>
            <a:ext cx="7772400" cy="1362075"/>
          </a:xfrm>
          <a:prstGeom prst="rect">
            <a:avLst/>
          </a:prstGeom>
          <a:solidFill>
            <a:srgbClr val="FFFF99"/>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Calibri"/>
              <a:buNone/>
              <a:tabLst/>
              <a:defRPr/>
            </a:pPr>
            <a:r>
              <a:rPr kumimoji="0" lang="en" sz="4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Self study material</a:t>
            </a:r>
          </a:p>
        </p:txBody>
      </p:sp>
    </p:spTree>
    <p:extLst>
      <p:ext uri="{BB962C8B-B14F-4D97-AF65-F5344CB8AC3E}">
        <p14:creationId xmlns:p14="http://schemas.microsoft.com/office/powerpoint/2010/main" val="388602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2D03-0737-AB48-BCDC-5ED9093B3355}"/>
              </a:ext>
            </a:extLst>
          </p:cNvPr>
          <p:cNvSpPr>
            <a:spLocks noGrp="1"/>
          </p:cNvSpPr>
          <p:nvPr>
            <p:ph type="title"/>
          </p:nvPr>
        </p:nvSpPr>
        <p:spPr>
          <a:xfrm>
            <a:off x="0" y="0"/>
            <a:ext cx="9144000" cy="1143000"/>
          </a:xfrm>
        </p:spPr>
        <p:txBody>
          <a:bodyPr>
            <a:normAutofit fontScale="90000"/>
          </a:bodyPr>
          <a:lstStyle/>
          <a:p>
            <a:r>
              <a:rPr lang="en-US" dirty="0"/>
              <a:t>Efforts to know if you do probabilistic phenotyping</a:t>
            </a:r>
          </a:p>
        </p:txBody>
      </p:sp>
      <p:sp>
        <p:nvSpPr>
          <p:cNvPr id="3" name="Content Placeholder 2">
            <a:extLst>
              <a:ext uri="{FF2B5EF4-FFF2-40B4-BE49-F238E27FC236}">
                <a16:creationId xmlns:a16="http://schemas.microsoft.com/office/drawing/2014/main" id="{B7612C9D-F5B9-2148-93F4-69B0F1DE19E4}"/>
              </a:ext>
            </a:extLst>
          </p:cNvPr>
          <p:cNvSpPr>
            <a:spLocks noGrp="1"/>
          </p:cNvSpPr>
          <p:nvPr>
            <p:ph idx="1"/>
          </p:nvPr>
        </p:nvSpPr>
        <p:spPr/>
        <p:txBody>
          <a:bodyPr>
            <a:normAutofit lnSpcReduction="10000"/>
          </a:bodyPr>
          <a:lstStyle/>
          <a:p>
            <a:r>
              <a:rPr lang="en-US" sz="2000" dirty="0"/>
              <a:t>APHRODITE = </a:t>
            </a:r>
            <a:r>
              <a:rPr lang="en-US" sz="2000" dirty="0">
                <a:latin typeface="Source Sans Pro Light" panose="020B0403030403020204" pitchFamily="34" charset="0"/>
                <a:ea typeface="Source Sans Pro Light" panose="020B0403030403020204" pitchFamily="34" charset="0"/>
              </a:rPr>
              <a:t>an R package that combines the ideas of learning using noisy labels (Agarwal et al) and Anchor-based learning (Halpern et al).</a:t>
            </a:r>
            <a:endParaRPr lang="en-US" sz="2000" dirty="0"/>
          </a:p>
          <a:p>
            <a:r>
              <a:rPr lang="en-US" sz="2000" dirty="0"/>
              <a:t>Yu et al, AFEP = </a:t>
            </a:r>
            <a:r>
              <a:rPr lang="en-US" sz="2000" dirty="0">
                <a:latin typeface="Source Sans Pro Light" panose="020B0403030403020204" pitchFamily="34" charset="0"/>
                <a:ea typeface="Source Sans Pro Light" panose="020B0403030403020204" pitchFamily="34" charset="0"/>
              </a:rPr>
              <a:t>to develop phenotyping algorithms in an unbiased manner by automatically extracting and selecting informative features, which can be comparable to expert-curated ones in classification accuracy</a:t>
            </a:r>
            <a:r>
              <a:rPr lang="en-US" sz="2000" dirty="0"/>
              <a:t>.</a:t>
            </a:r>
          </a:p>
          <a:p>
            <a:endParaRPr lang="en-US" sz="2000" dirty="0"/>
          </a:p>
          <a:p>
            <a:r>
              <a:rPr lang="en-US" sz="2000" dirty="0"/>
              <a:t>Zheng et al, </a:t>
            </a:r>
            <a:r>
              <a:rPr lang="en-US" sz="2000" dirty="0" err="1"/>
              <a:t>PheMap</a:t>
            </a:r>
            <a:r>
              <a:rPr lang="en-US" sz="2000" dirty="0"/>
              <a:t> = </a:t>
            </a:r>
            <a:r>
              <a:rPr lang="en-US" sz="2000" dirty="0" err="1">
                <a:latin typeface="Source Sans Pro Light" panose="020B0403030403020204" pitchFamily="34" charset="0"/>
                <a:ea typeface="Source Sans Pro Light" panose="020B0403030403020204" pitchFamily="34" charset="0"/>
              </a:rPr>
              <a:t>PheMap</a:t>
            </a:r>
            <a:r>
              <a:rPr lang="en-US" sz="2000" dirty="0">
                <a:latin typeface="Source Sans Pro Light" panose="020B0403030403020204" pitchFamily="34" charset="0"/>
                <a:ea typeface="Source Sans Pro Light" panose="020B0403030403020204" pitchFamily="34" charset="0"/>
              </a:rPr>
              <a:t> is a knowledge base of medical concepts with quantified relationships to phenotypes that have been extracted by natural language processing from publicly available resources. </a:t>
            </a:r>
            <a:r>
              <a:rPr lang="en-US" sz="2000" dirty="0" err="1">
                <a:latin typeface="Source Sans Pro Light" panose="020B0403030403020204" pitchFamily="34" charset="0"/>
                <a:ea typeface="Source Sans Pro Light" panose="020B0403030403020204" pitchFamily="34" charset="0"/>
              </a:rPr>
              <a:t>PheMap</a:t>
            </a:r>
            <a:r>
              <a:rPr lang="en-US" sz="2000" dirty="0">
                <a:latin typeface="Source Sans Pro Light" panose="020B0403030403020204" pitchFamily="34" charset="0"/>
                <a:ea typeface="Source Sans Pro Light" panose="020B0403030403020204" pitchFamily="34" charset="0"/>
              </a:rPr>
              <a:t> searches EHRs for each phenotype’s quantified concepts and uses them to calculate an individual’s probability of having this phenotype</a:t>
            </a:r>
            <a:r>
              <a:rPr lang="en-US" sz="2000" dirty="0"/>
              <a:t>.</a:t>
            </a:r>
          </a:p>
          <a:p>
            <a:endParaRPr lang="en-US" sz="2000" dirty="0"/>
          </a:p>
          <a:p>
            <a:r>
              <a:rPr lang="en-US" sz="2000" dirty="0"/>
              <a:t>Sinnott et al, </a:t>
            </a:r>
            <a:r>
              <a:rPr lang="en-US" sz="2000" dirty="0" err="1"/>
              <a:t>PheProb</a:t>
            </a:r>
            <a:r>
              <a:rPr lang="en-US" sz="2000" dirty="0"/>
              <a:t> =  </a:t>
            </a:r>
            <a:r>
              <a:rPr lang="en-US" sz="2000" dirty="0">
                <a:latin typeface="Source Sans Pro Light" panose="020B0403030403020204" pitchFamily="34" charset="0"/>
                <a:ea typeface="Source Sans Pro Light" panose="020B0403030403020204" pitchFamily="34" charset="0"/>
              </a:rPr>
              <a:t>an approach which converts diagnosis codes into a probability of a phenotype. Subjects are assigned a probability of having the phenotype based on the number of diagnosis codes</a:t>
            </a:r>
            <a:r>
              <a:rPr lang="en-US" sz="2000" dirty="0"/>
              <a:t>.</a:t>
            </a:r>
          </a:p>
        </p:txBody>
      </p:sp>
    </p:spTree>
    <p:extLst>
      <p:ext uri="{BB962C8B-B14F-4D97-AF65-F5344CB8AC3E}">
        <p14:creationId xmlns:p14="http://schemas.microsoft.com/office/powerpoint/2010/main" val="3922661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71378" y="4183970"/>
            <a:ext cx="624022" cy="1257300"/>
            <a:chOff x="267345" y="3581400"/>
            <a:chExt cx="449274" cy="838200"/>
          </a:xfrm>
        </p:grpSpPr>
        <p:sp>
          <p:nvSpPr>
            <p:cNvPr id="62" name="Rectangle 61"/>
            <p:cNvSpPr/>
            <p:nvPr/>
          </p:nvSpPr>
          <p:spPr>
            <a:xfrm>
              <a:off x="267345" y="3581400"/>
              <a:ext cx="438891"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sp>
          <p:nvSpPr>
            <p:cNvPr id="63" name="TextBox 62"/>
            <p:cNvSpPr txBox="1"/>
            <p:nvPr/>
          </p:nvSpPr>
          <p:spPr>
            <a:xfrm>
              <a:off x="267345" y="3581400"/>
              <a:ext cx="438891" cy="174407"/>
            </a:xfrm>
            <a:prstGeom prst="rect">
              <a:avLst/>
            </a:prstGeom>
            <a:noFill/>
          </p:spPr>
          <p:txBody>
            <a:bodyPr wrap="square" rtlCol="0">
              <a:spAutoFit/>
            </a:bodyPr>
            <a:lstStyle/>
            <a:p>
              <a:r>
                <a:rPr lang="en-US" sz="1100" b="1" kern="1200" dirty="0">
                  <a:solidFill>
                    <a:prstClr val="black"/>
                  </a:solidFill>
                  <a:latin typeface="Calibri"/>
                  <a:ea typeface=""/>
                  <a:cs typeface=""/>
                </a:rPr>
                <a:t>MR#</a:t>
              </a:r>
            </a:p>
          </p:txBody>
        </p:sp>
        <p:cxnSp>
          <p:nvCxnSpPr>
            <p:cNvPr id="64" name="Straight Connector 63"/>
            <p:cNvCxnSpPr/>
            <p:nvPr/>
          </p:nvCxnSpPr>
          <p:spPr>
            <a:xfrm>
              <a:off x="277728" y="3886200"/>
              <a:ext cx="219446"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7728" y="3962400"/>
              <a:ext cx="219446"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77728" y="4038600"/>
              <a:ext cx="219446"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77728" y="4113212"/>
              <a:ext cx="43889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77728" y="4191000"/>
              <a:ext cx="43889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77728" y="4265612"/>
              <a:ext cx="43889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77728" y="4341812"/>
              <a:ext cx="43889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71" name="Table 70"/>
          <p:cNvGraphicFramePr>
            <a:graphicFrameLocks noGrp="1"/>
          </p:cNvGraphicFramePr>
          <p:nvPr/>
        </p:nvGraphicFramePr>
        <p:xfrm>
          <a:off x="2571679" y="3307296"/>
          <a:ext cx="6034176" cy="1817028"/>
        </p:xfrm>
        <a:graphic>
          <a:graphicData uri="http://schemas.openxmlformats.org/drawingml/2006/table">
            <a:tbl>
              <a:tblPr firstRow="1" bandRow="1">
                <a:tableStyleId>{5C22544A-7EE6-4342-B048-85BDC9FD1C3A}</a:tableStyleId>
              </a:tblPr>
              <a:tblGrid>
                <a:gridCol w="502848">
                  <a:extLst>
                    <a:ext uri="{9D8B030D-6E8A-4147-A177-3AD203B41FA5}">
                      <a16:colId xmlns:a16="http://schemas.microsoft.com/office/drawing/2014/main" val="20000"/>
                    </a:ext>
                  </a:extLst>
                </a:gridCol>
                <a:gridCol w="502848">
                  <a:extLst>
                    <a:ext uri="{9D8B030D-6E8A-4147-A177-3AD203B41FA5}">
                      <a16:colId xmlns:a16="http://schemas.microsoft.com/office/drawing/2014/main" val="20001"/>
                    </a:ext>
                  </a:extLst>
                </a:gridCol>
                <a:gridCol w="502848">
                  <a:extLst>
                    <a:ext uri="{9D8B030D-6E8A-4147-A177-3AD203B41FA5}">
                      <a16:colId xmlns:a16="http://schemas.microsoft.com/office/drawing/2014/main" val="20002"/>
                    </a:ext>
                  </a:extLst>
                </a:gridCol>
                <a:gridCol w="502848">
                  <a:extLst>
                    <a:ext uri="{9D8B030D-6E8A-4147-A177-3AD203B41FA5}">
                      <a16:colId xmlns:a16="http://schemas.microsoft.com/office/drawing/2014/main" val="20003"/>
                    </a:ext>
                  </a:extLst>
                </a:gridCol>
                <a:gridCol w="502848">
                  <a:extLst>
                    <a:ext uri="{9D8B030D-6E8A-4147-A177-3AD203B41FA5}">
                      <a16:colId xmlns:a16="http://schemas.microsoft.com/office/drawing/2014/main" val="20004"/>
                    </a:ext>
                  </a:extLst>
                </a:gridCol>
                <a:gridCol w="502848">
                  <a:extLst>
                    <a:ext uri="{9D8B030D-6E8A-4147-A177-3AD203B41FA5}">
                      <a16:colId xmlns:a16="http://schemas.microsoft.com/office/drawing/2014/main" val="20005"/>
                    </a:ext>
                  </a:extLst>
                </a:gridCol>
                <a:gridCol w="502848">
                  <a:extLst>
                    <a:ext uri="{9D8B030D-6E8A-4147-A177-3AD203B41FA5}">
                      <a16:colId xmlns:a16="http://schemas.microsoft.com/office/drawing/2014/main" val="20006"/>
                    </a:ext>
                  </a:extLst>
                </a:gridCol>
                <a:gridCol w="502848">
                  <a:extLst>
                    <a:ext uri="{9D8B030D-6E8A-4147-A177-3AD203B41FA5}">
                      <a16:colId xmlns:a16="http://schemas.microsoft.com/office/drawing/2014/main" val="20007"/>
                    </a:ext>
                  </a:extLst>
                </a:gridCol>
                <a:gridCol w="502848">
                  <a:extLst>
                    <a:ext uri="{9D8B030D-6E8A-4147-A177-3AD203B41FA5}">
                      <a16:colId xmlns:a16="http://schemas.microsoft.com/office/drawing/2014/main" val="20008"/>
                    </a:ext>
                  </a:extLst>
                </a:gridCol>
                <a:gridCol w="502848">
                  <a:extLst>
                    <a:ext uri="{9D8B030D-6E8A-4147-A177-3AD203B41FA5}">
                      <a16:colId xmlns:a16="http://schemas.microsoft.com/office/drawing/2014/main" val="20009"/>
                    </a:ext>
                  </a:extLst>
                </a:gridCol>
                <a:gridCol w="502848">
                  <a:extLst>
                    <a:ext uri="{9D8B030D-6E8A-4147-A177-3AD203B41FA5}">
                      <a16:colId xmlns:a16="http://schemas.microsoft.com/office/drawing/2014/main" val="20010"/>
                    </a:ext>
                  </a:extLst>
                </a:gridCol>
                <a:gridCol w="502848">
                  <a:extLst>
                    <a:ext uri="{9D8B030D-6E8A-4147-A177-3AD203B41FA5}">
                      <a16:colId xmlns:a16="http://schemas.microsoft.com/office/drawing/2014/main" val="20011"/>
                    </a:ext>
                  </a:extLst>
                </a:gridCol>
              </a:tblGrid>
              <a:tr h="454257">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tc>
                <a:tc>
                  <a:txBody>
                    <a:bodyPr/>
                    <a:lstStyle/>
                    <a:p>
                      <a:endParaRPr lang="en-US" sz="1500" dirty="0"/>
                    </a:p>
                  </a:txBody>
                  <a:tcPr marL="91441" marR="91441" marT="68580" marB="68580" anchor="ctr" anchorCtr="1"/>
                </a:tc>
                <a:extLst>
                  <a:ext uri="{0D108BD9-81ED-4DB2-BD59-A6C34878D82A}">
                    <a16:rowId xmlns:a16="http://schemas.microsoft.com/office/drawing/2014/main" val="10000"/>
                  </a:ext>
                </a:extLst>
              </a:tr>
              <a:tr h="454257">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solidFill>
                      <a:schemeClr val="accent6">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solidFill>
                      <a:schemeClr val="accent6">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solidFill>
                      <a:schemeClr val="accent6">
                        <a:lumMod val="40000"/>
                        <a:lumOff val="60000"/>
                      </a:schemeClr>
                    </a:solidFill>
                  </a:tcPr>
                </a:tc>
                <a:tc>
                  <a:txBody>
                    <a:bodyPr/>
                    <a:lstStyle/>
                    <a:p>
                      <a:pPr algn="ctr"/>
                      <a:r>
                        <a:rPr lang="en-US" sz="1500" b="1" i="0" dirty="0">
                          <a:latin typeface="MS Gothic"/>
                          <a:ea typeface="MS Gothic"/>
                          <a:cs typeface="MS Gothic"/>
                        </a:rPr>
                        <a:t>+</a:t>
                      </a:r>
                      <a:endParaRPr lang="en-US" sz="1500" b="1" dirty="0"/>
                    </a:p>
                  </a:txBody>
                  <a:tcPr marL="91441" marR="91441" marT="68580" marB="68580" anchor="ctr" anchorCtr="1">
                    <a:solidFill>
                      <a:schemeClr val="accent3">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solidFill>
                      <a:schemeClr val="accent3">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solidFill>
                      <a:schemeClr val="accent3">
                        <a:lumMod val="40000"/>
                        <a:lumOff val="60000"/>
                      </a:schemeClr>
                    </a:solidFill>
                  </a:tcPr>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tc>
                <a:tc>
                  <a:txBody>
                    <a:bodyPr/>
                    <a:lstStyle/>
                    <a:p>
                      <a:pPr algn="ctr"/>
                      <a:r>
                        <a:rPr lang="en-US" sz="1500" b="0" i="0" dirty="0">
                          <a:latin typeface="Zapf Dingbats"/>
                          <a:ea typeface="Zapf Dingbats"/>
                          <a:cs typeface="Zapf Dingbats"/>
                        </a:rPr>
                        <a:t>✓</a:t>
                      </a:r>
                      <a:endParaRPr lang="en-US" sz="1500" dirty="0"/>
                    </a:p>
                  </a:txBody>
                  <a:tcPr marL="91441" marR="91441" marT="68580" marB="68580" anchor="ctr" anchorCtr="1"/>
                </a:tc>
                <a:extLst>
                  <a:ext uri="{0D108BD9-81ED-4DB2-BD59-A6C34878D82A}">
                    <a16:rowId xmlns:a16="http://schemas.microsoft.com/office/drawing/2014/main" val="10001"/>
                  </a:ext>
                </a:extLst>
              </a:tr>
              <a:tr h="454257">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a:p>
                  </a:txBody>
                  <a:tcPr marL="91441" marR="91441" marT="68580" marB="68580" anchor="ctr" anchorCtr="1">
                    <a:solidFill>
                      <a:schemeClr val="accent3">
                        <a:lumMod val="40000"/>
                        <a:lumOff val="60000"/>
                      </a:schemeClr>
                    </a:solidFill>
                  </a:tcPr>
                </a:tc>
                <a:tc>
                  <a:txBody>
                    <a:bodyPr/>
                    <a:lstStyle/>
                    <a:p>
                      <a:endParaRPr lang="en-US" sz="150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a:p>
                  </a:txBody>
                  <a:tcPr marL="91441" marR="91441" marT="68580" marB="68580" anchor="ctr" anchorCtr="1"/>
                </a:tc>
                <a:tc>
                  <a:txBody>
                    <a:bodyPr/>
                    <a:lstStyle/>
                    <a:p>
                      <a:endParaRPr lang="en-US" sz="1500" dirty="0"/>
                    </a:p>
                  </a:txBody>
                  <a:tcPr marL="91441" marR="91441" marT="68580" marB="68580" anchor="ctr" anchorCtr="1"/>
                </a:tc>
                <a:extLst>
                  <a:ext uri="{0D108BD9-81ED-4DB2-BD59-A6C34878D82A}">
                    <a16:rowId xmlns:a16="http://schemas.microsoft.com/office/drawing/2014/main" val="10002"/>
                  </a:ext>
                </a:extLst>
              </a:tr>
              <a:tr h="454257">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1">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6">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solidFill>
                      <a:schemeClr val="accent3">
                        <a:lumMod val="40000"/>
                        <a:lumOff val="60000"/>
                      </a:schemeClr>
                    </a:solidFill>
                  </a:tcPr>
                </a:tc>
                <a:tc>
                  <a:txBody>
                    <a:bodyPr/>
                    <a:lstStyle/>
                    <a:p>
                      <a:endParaRPr lang="en-US" sz="1500" dirty="0"/>
                    </a:p>
                  </a:txBody>
                  <a:tcPr marL="91441" marR="91441" marT="68580" marB="68580" anchor="ctr" anchorCtr="1"/>
                </a:tc>
                <a:tc>
                  <a:txBody>
                    <a:bodyPr/>
                    <a:lstStyle/>
                    <a:p>
                      <a:endParaRPr lang="en-US" sz="1500" dirty="0"/>
                    </a:p>
                  </a:txBody>
                  <a:tcPr marL="91441" marR="91441" marT="68580" marB="68580" anchor="ctr" anchorCtr="1"/>
                </a:tc>
                <a:extLst>
                  <a:ext uri="{0D108BD9-81ED-4DB2-BD59-A6C34878D82A}">
                    <a16:rowId xmlns:a16="http://schemas.microsoft.com/office/drawing/2014/main" val="10003"/>
                  </a:ext>
                </a:extLst>
              </a:tr>
            </a:tbl>
          </a:graphicData>
        </a:graphic>
      </p:graphicFrame>
      <p:sp>
        <p:nvSpPr>
          <p:cNvPr id="72" name="Arc 71"/>
          <p:cNvSpPr/>
          <p:nvPr/>
        </p:nvSpPr>
        <p:spPr>
          <a:xfrm rot="5400000">
            <a:off x="-557261" y="1942600"/>
            <a:ext cx="3086105" cy="1371491"/>
          </a:xfrm>
          <a:prstGeom prst="arc">
            <a:avLst>
              <a:gd name="adj1" fmla="val 16135983"/>
              <a:gd name="adj2" fmla="val 29210"/>
            </a:avLst>
          </a:prstGeom>
          <a:ln>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txBody>
          <a:bodyPr lIns="131162" tIns="65581" rIns="131162" bIns="65581" rtlCol="0" anchor="ctr"/>
          <a:lstStyle/>
          <a:p>
            <a:pPr algn="ctr"/>
            <a:endParaRPr lang="en-US" sz="1800" kern="1200">
              <a:solidFill>
                <a:prstClr val="black"/>
              </a:solidFill>
            </a:endParaRPr>
          </a:p>
        </p:txBody>
      </p:sp>
      <p:sp>
        <p:nvSpPr>
          <p:cNvPr id="73" name="Oval 72"/>
          <p:cNvSpPr/>
          <p:nvPr/>
        </p:nvSpPr>
        <p:spPr>
          <a:xfrm>
            <a:off x="1471512" y="1973427"/>
            <a:ext cx="1004994" cy="6858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131162" tIns="65581" rIns="131162" bIns="65581" rtlCol="0" anchor="ctr"/>
          <a:lstStyle/>
          <a:p>
            <a:pPr algn="ctr"/>
            <a:r>
              <a:rPr lang="en-US" sz="1000" b="1" kern="1200" dirty="0">
                <a:solidFill>
                  <a:prstClr val="black"/>
                </a:solidFill>
              </a:rPr>
              <a:t>Term to Concept</a:t>
            </a:r>
          </a:p>
        </p:txBody>
      </p:sp>
      <p:sp>
        <p:nvSpPr>
          <p:cNvPr id="74" name="Arc 73"/>
          <p:cNvSpPr/>
          <p:nvPr/>
        </p:nvSpPr>
        <p:spPr>
          <a:xfrm>
            <a:off x="1671538" y="2119167"/>
            <a:ext cx="1828910" cy="2290785"/>
          </a:xfrm>
          <a:prstGeom prst="arc">
            <a:avLst>
              <a:gd name="adj1" fmla="val 15668880"/>
              <a:gd name="adj2" fmla="val 196825"/>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txBody>
          <a:bodyPr lIns="131162" tIns="65581" rIns="131162" bIns="65581" rtlCol="0" anchor="ctr"/>
          <a:lstStyle/>
          <a:p>
            <a:pPr algn="ctr"/>
            <a:endParaRPr lang="en-US" sz="1800" kern="1200">
              <a:solidFill>
                <a:prstClr val="black"/>
              </a:solidFill>
            </a:endParaRPr>
          </a:p>
        </p:txBody>
      </p:sp>
      <p:sp>
        <p:nvSpPr>
          <p:cNvPr id="75" name="Arc 74"/>
          <p:cNvSpPr/>
          <p:nvPr/>
        </p:nvSpPr>
        <p:spPr>
          <a:xfrm>
            <a:off x="971426" y="1147058"/>
            <a:ext cx="4400701" cy="4000500"/>
          </a:xfrm>
          <a:prstGeom prst="arc">
            <a:avLst>
              <a:gd name="adj1" fmla="val 10875759"/>
              <a:gd name="adj2" fmla="val 274343"/>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txBody>
          <a:bodyPr lIns="131162" tIns="65581" rIns="131162" bIns="65581" rtlCol="0" anchor="ctr"/>
          <a:lstStyle/>
          <a:p>
            <a:pPr algn="ctr"/>
            <a:endParaRPr lang="en-US" sz="1800" kern="1200">
              <a:solidFill>
                <a:prstClr val="black"/>
              </a:solidFill>
            </a:endParaRPr>
          </a:p>
        </p:txBody>
      </p:sp>
      <p:sp>
        <p:nvSpPr>
          <p:cNvPr id="76" name="Arc 75"/>
          <p:cNvSpPr/>
          <p:nvPr/>
        </p:nvSpPr>
        <p:spPr>
          <a:xfrm>
            <a:off x="971432" y="715012"/>
            <a:ext cx="5638801" cy="5251103"/>
          </a:xfrm>
          <a:prstGeom prst="arc">
            <a:avLst>
              <a:gd name="adj1" fmla="val 10995633"/>
              <a:gd name="adj2" fmla="val 0"/>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txBody>
          <a:bodyPr lIns="131162" tIns="65581" rIns="131162" bIns="65581" rtlCol="0" anchor="ctr"/>
          <a:lstStyle/>
          <a:p>
            <a:pPr algn="ctr"/>
            <a:endParaRPr lang="en-US" sz="1800" kern="1200">
              <a:solidFill>
                <a:prstClr val="black"/>
              </a:solidFill>
            </a:endParaRPr>
          </a:p>
        </p:txBody>
      </p:sp>
      <p:sp>
        <p:nvSpPr>
          <p:cNvPr id="77" name="Arc 76"/>
          <p:cNvSpPr/>
          <p:nvPr/>
        </p:nvSpPr>
        <p:spPr>
          <a:xfrm>
            <a:off x="971432" y="174950"/>
            <a:ext cx="6781800" cy="6031470"/>
          </a:xfrm>
          <a:prstGeom prst="arc">
            <a:avLst>
              <a:gd name="adj1" fmla="val 10826283"/>
              <a:gd name="adj2" fmla="val 13371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txBody>
          <a:bodyPr lIns="131162" tIns="65581" rIns="131162" bIns="65581" rtlCol="0" anchor="ctr"/>
          <a:lstStyle/>
          <a:p>
            <a:pPr algn="ctr"/>
            <a:endParaRPr lang="en-US" sz="1800" kern="1200">
              <a:solidFill>
                <a:prstClr val="black"/>
              </a:solidFill>
            </a:endParaRPr>
          </a:p>
        </p:txBody>
      </p:sp>
      <p:cxnSp>
        <p:nvCxnSpPr>
          <p:cNvPr id="78" name="Straight Arrow Connector 77"/>
          <p:cNvCxnSpPr/>
          <p:nvPr/>
        </p:nvCxnSpPr>
        <p:spPr>
          <a:xfrm>
            <a:off x="1271480" y="4407569"/>
            <a:ext cx="1181100" cy="2382"/>
          </a:xfrm>
          <a:prstGeom prst="straightConnector1">
            <a:avLst/>
          </a:prstGeom>
          <a:ln w="34925">
            <a:solidFill>
              <a:schemeClr val="accent2"/>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24269" y="5555571"/>
            <a:ext cx="1600201" cy="978828"/>
          </a:xfrm>
          <a:prstGeom prst="rect">
            <a:avLst/>
          </a:prstGeom>
          <a:noFill/>
        </p:spPr>
        <p:txBody>
          <a:bodyPr wrap="square" lIns="131162" tIns="65581" rIns="131162" bIns="65581" rtlCol="0">
            <a:spAutoFit/>
          </a:bodyPr>
          <a:lstStyle/>
          <a:p>
            <a:r>
              <a:rPr lang="en-US" sz="1100" b="1" kern="1200" dirty="0">
                <a:solidFill>
                  <a:prstClr val="black"/>
                </a:solidFill>
                <a:latin typeface="Calibri"/>
                <a:ea typeface=""/>
                <a:cs typeface=""/>
              </a:rPr>
              <a:t>Structured and unstructured data from a record is represented as a vector of features</a:t>
            </a:r>
          </a:p>
        </p:txBody>
      </p:sp>
      <p:grpSp>
        <p:nvGrpSpPr>
          <p:cNvPr id="80" name="Group 79"/>
          <p:cNvGrpSpPr/>
          <p:nvPr/>
        </p:nvGrpSpPr>
        <p:grpSpPr>
          <a:xfrm>
            <a:off x="1118902" y="2885018"/>
            <a:ext cx="1333677" cy="927257"/>
            <a:chOff x="805566" y="1923346"/>
            <a:chExt cx="960201" cy="618170"/>
          </a:xfrm>
        </p:grpSpPr>
        <p:sp>
          <p:nvSpPr>
            <p:cNvPr id="81" name="TextBox 80"/>
            <p:cNvSpPr txBox="1"/>
            <p:nvPr/>
          </p:nvSpPr>
          <p:spPr>
            <a:xfrm>
              <a:off x="805566" y="2069593"/>
              <a:ext cx="960201" cy="471923"/>
            </a:xfrm>
            <a:prstGeom prst="rect">
              <a:avLst/>
            </a:prstGeom>
            <a:solidFill>
              <a:schemeClr val="bg1"/>
            </a:solidFill>
            <a:ln>
              <a:solidFill>
                <a:schemeClr val="tx1"/>
              </a:solidFill>
            </a:ln>
          </p:spPr>
          <p:txBody>
            <a:bodyPr wrap="square" lIns="91440" rIns="0" rtlCol="0">
              <a:spAutoFit/>
            </a:bodyPr>
            <a:lstStyle/>
            <a:p>
              <a:r>
                <a:rPr lang="en-US" sz="1000" i="1" kern="1200" dirty="0">
                  <a:solidFill>
                    <a:prstClr val="black"/>
                  </a:solidFill>
                  <a:latin typeface="Calibri"/>
                  <a:ea typeface=""/>
                  <a:cs typeface=""/>
                </a:rPr>
                <a:t>Diabetes</a:t>
              </a:r>
            </a:p>
            <a:p>
              <a:r>
                <a:rPr lang="en-US" sz="1000" i="1" kern="1200" dirty="0">
                  <a:solidFill>
                    <a:prstClr val="black"/>
                  </a:solidFill>
                  <a:latin typeface="Calibri"/>
                  <a:ea typeface=""/>
                  <a:cs typeface=""/>
                </a:rPr>
                <a:t>Diabetes </a:t>
              </a:r>
              <a:r>
                <a:rPr lang="en-US" sz="1000" i="1" kern="1200" dirty="0" err="1">
                  <a:solidFill>
                    <a:prstClr val="black"/>
                  </a:solidFill>
                  <a:latin typeface="Calibri"/>
                  <a:ea typeface=""/>
                  <a:cs typeface=""/>
                </a:rPr>
                <a:t>nos</a:t>
              </a:r>
              <a:endParaRPr lang="en-US" sz="1000" i="1" kern="1200" dirty="0">
                <a:solidFill>
                  <a:prstClr val="black"/>
                </a:solidFill>
                <a:latin typeface="Calibri"/>
                <a:ea typeface=""/>
                <a:cs typeface=""/>
              </a:endParaRPr>
            </a:p>
            <a:p>
              <a:r>
                <a:rPr lang="en-US" sz="1000" i="1" kern="1200" dirty="0" err="1">
                  <a:solidFill>
                    <a:prstClr val="black"/>
                  </a:solidFill>
                  <a:latin typeface="Calibri"/>
                  <a:ea typeface=""/>
                  <a:cs typeface=""/>
                </a:rPr>
                <a:t>Metformin</a:t>
              </a:r>
              <a:endParaRPr lang="en-US" sz="1000" i="1" kern="1200" dirty="0">
                <a:solidFill>
                  <a:prstClr val="black"/>
                </a:solidFill>
                <a:latin typeface="Calibri"/>
                <a:ea typeface=""/>
                <a:cs typeface=""/>
              </a:endParaRPr>
            </a:p>
            <a:p>
              <a:r>
                <a:rPr lang="en-US" sz="1000" i="1" kern="1200" dirty="0" err="1">
                  <a:solidFill>
                    <a:prstClr val="black"/>
                  </a:solidFill>
                  <a:latin typeface="Calibri"/>
                  <a:ea typeface=""/>
                  <a:cs typeface=""/>
                </a:rPr>
                <a:t>Dimethylbiguanidine</a:t>
              </a:r>
              <a:endParaRPr lang="en-US" sz="1000" i="1" kern="1200" dirty="0">
                <a:solidFill>
                  <a:prstClr val="black"/>
                </a:solidFill>
                <a:latin typeface="Calibri"/>
                <a:ea typeface=""/>
                <a:cs typeface=""/>
              </a:endParaRPr>
            </a:p>
          </p:txBody>
        </p:sp>
        <p:sp>
          <p:nvSpPr>
            <p:cNvPr id="82" name="TextBox 81"/>
            <p:cNvSpPr txBox="1"/>
            <p:nvPr/>
          </p:nvSpPr>
          <p:spPr>
            <a:xfrm>
              <a:off x="1139049" y="1923346"/>
              <a:ext cx="543407" cy="164147"/>
            </a:xfrm>
            <a:prstGeom prst="rect">
              <a:avLst/>
            </a:prstGeom>
            <a:solidFill>
              <a:schemeClr val="bg1"/>
            </a:solidFill>
            <a:ln>
              <a:solidFill>
                <a:schemeClr val="tx1"/>
              </a:solidFill>
            </a:ln>
          </p:spPr>
          <p:txBody>
            <a:bodyPr wrap="square" rtlCol="0">
              <a:spAutoFit/>
            </a:bodyPr>
            <a:lstStyle/>
            <a:p>
              <a:r>
                <a:rPr lang="en-US" sz="1000" i="1" u="sng" kern="1200" dirty="0">
                  <a:solidFill>
                    <a:prstClr val="black"/>
                  </a:solidFill>
                  <a:latin typeface="Calibri"/>
                  <a:ea typeface=""/>
                  <a:cs typeface=""/>
                </a:rPr>
                <a:t>TERMS</a:t>
              </a:r>
            </a:p>
          </p:txBody>
        </p:sp>
      </p:grpSp>
      <p:grpSp>
        <p:nvGrpSpPr>
          <p:cNvPr id="83" name="Group 82"/>
          <p:cNvGrpSpPr/>
          <p:nvPr/>
        </p:nvGrpSpPr>
        <p:grpSpPr>
          <a:xfrm>
            <a:off x="2771713" y="1858469"/>
            <a:ext cx="1219200" cy="939834"/>
            <a:chOff x="1779513" y="2031068"/>
            <a:chExt cx="877782" cy="626555"/>
          </a:xfrm>
        </p:grpSpPr>
        <p:sp>
          <p:nvSpPr>
            <p:cNvPr id="84" name="TextBox 83"/>
            <p:cNvSpPr txBox="1"/>
            <p:nvPr/>
          </p:nvSpPr>
          <p:spPr>
            <a:xfrm>
              <a:off x="1779513" y="2185700"/>
              <a:ext cx="877782" cy="471923"/>
            </a:xfrm>
            <a:prstGeom prst="rect">
              <a:avLst/>
            </a:prstGeom>
            <a:solidFill>
              <a:schemeClr val="bg1"/>
            </a:solidFill>
            <a:ln>
              <a:solidFill>
                <a:schemeClr val="tx1"/>
              </a:solidFill>
            </a:ln>
          </p:spPr>
          <p:txBody>
            <a:bodyPr wrap="square" rtlCol="0">
              <a:spAutoFit/>
            </a:bodyPr>
            <a:lstStyle/>
            <a:p>
              <a:r>
                <a:rPr lang="en-US" sz="1000" i="1" kern="1200" dirty="0">
                  <a:solidFill>
                    <a:prstClr val="black"/>
                  </a:solidFill>
                  <a:latin typeface="Calibri"/>
                  <a:ea typeface=""/>
                  <a:cs typeface=""/>
                </a:rPr>
                <a:t>Diabetes mellitus</a:t>
              </a:r>
            </a:p>
            <a:p>
              <a:r>
                <a:rPr lang="en-US" sz="1000" i="1" kern="1200" dirty="0">
                  <a:solidFill>
                    <a:prstClr val="black"/>
                  </a:solidFill>
                  <a:latin typeface="Calibri"/>
                  <a:ea typeface=""/>
                  <a:cs typeface=""/>
                </a:rPr>
                <a:t>Diabetes mellitus</a:t>
              </a:r>
            </a:p>
            <a:p>
              <a:r>
                <a:rPr lang="en-US" sz="1000" i="1" kern="1200" dirty="0" err="1">
                  <a:solidFill>
                    <a:prstClr val="black"/>
                  </a:solidFill>
                  <a:latin typeface="Calibri"/>
                  <a:ea typeface=""/>
                  <a:cs typeface=""/>
                </a:rPr>
                <a:t>Metformin</a:t>
              </a:r>
              <a:endParaRPr lang="en-US" sz="1000" i="1" kern="1200" dirty="0">
                <a:solidFill>
                  <a:prstClr val="black"/>
                </a:solidFill>
                <a:latin typeface="Calibri"/>
                <a:ea typeface=""/>
                <a:cs typeface=""/>
              </a:endParaRPr>
            </a:p>
            <a:p>
              <a:r>
                <a:rPr lang="en-US" sz="1000" i="1" kern="1200" dirty="0" err="1">
                  <a:solidFill>
                    <a:prstClr val="black"/>
                  </a:solidFill>
                  <a:latin typeface="Calibri"/>
                  <a:ea typeface=""/>
                  <a:cs typeface=""/>
                </a:rPr>
                <a:t>Metformin</a:t>
              </a:r>
              <a:r>
                <a:rPr lang="en-US" sz="1000" i="1" kern="1200" dirty="0">
                  <a:solidFill>
                    <a:prstClr val="black"/>
                  </a:solidFill>
                  <a:latin typeface="Calibri"/>
                  <a:ea typeface=""/>
                  <a:cs typeface=""/>
                </a:rPr>
                <a:t>.</a:t>
              </a:r>
            </a:p>
          </p:txBody>
        </p:sp>
        <p:sp>
          <p:nvSpPr>
            <p:cNvPr id="85" name="TextBox 84"/>
            <p:cNvSpPr txBox="1"/>
            <p:nvPr/>
          </p:nvSpPr>
          <p:spPr>
            <a:xfrm>
              <a:off x="1779513" y="2031068"/>
              <a:ext cx="713199" cy="164147"/>
            </a:xfrm>
            <a:prstGeom prst="rect">
              <a:avLst/>
            </a:prstGeom>
            <a:solidFill>
              <a:schemeClr val="bg1"/>
            </a:solidFill>
            <a:ln>
              <a:solidFill>
                <a:schemeClr val="tx1"/>
              </a:solidFill>
            </a:ln>
          </p:spPr>
          <p:txBody>
            <a:bodyPr wrap="square" rtlCol="0">
              <a:spAutoFit/>
            </a:bodyPr>
            <a:lstStyle/>
            <a:p>
              <a:r>
                <a:rPr lang="en-US" sz="1000" i="1" u="sng" kern="1200" dirty="0">
                  <a:solidFill>
                    <a:prstClr val="black"/>
                  </a:solidFill>
                  <a:latin typeface="Calibri"/>
                  <a:ea typeface=""/>
                  <a:cs typeface=""/>
                </a:rPr>
                <a:t>CONCEPTS</a:t>
              </a:r>
            </a:p>
          </p:txBody>
        </p:sp>
      </p:grpSp>
      <p:grpSp>
        <p:nvGrpSpPr>
          <p:cNvPr id="86" name="Group 85"/>
          <p:cNvGrpSpPr/>
          <p:nvPr/>
        </p:nvGrpSpPr>
        <p:grpSpPr>
          <a:xfrm>
            <a:off x="4294247" y="1686869"/>
            <a:ext cx="1219200" cy="632060"/>
            <a:chOff x="2875685" y="1916668"/>
            <a:chExt cx="877782" cy="421374"/>
          </a:xfrm>
        </p:grpSpPr>
        <p:sp>
          <p:nvSpPr>
            <p:cNvPr id="87" name="TextBox 86"/>
            <p:cNvSpPr txBox="1"/>
            <p:nvPr/>
          </p:nvSpPr>
          <p:spPr>
            <a:xfrm>
              <a:off x="2875685" y="2071302"/>
              <a:ext cx="877782" cy="266740"/>
            </a:xfrm>
            <a:prstGeom prst="rect">
              <a:avLst/>
            </a:prstGeom>
            <a:solidFill>
              <a:schemeClr val="bg1"/>
            </a:solidFill>
            <a:ln>
              <a:solidFill>
                <a:schemeClr val="tx1"/>
              </a:solidFill>
            </a:ln>
          </p:spPr>
          <p:txBody>
            <a:bodyPr wrap="square" rtlCol="0">
              <a:spAutoFit/>
            </a:bodyPr>
            <a:lstStyle/>
            <a:p>
              <a:r>
                <a:rPr lang="en-US" sz="1000" i="1" kern="1200" dirty="0">
                  <a:solidFill>
                    <a:prstClr val="black"/>
                  </a:solidFill>
                  <a:latin typeface="Calibri"/>
                  <a:ea typeface=""/>
                  <a:cs typeface=""/>
                </a:rPr>
                <a:t>ICD9: 250.00</a:t>
              </a:r>
            </a:p>
            <a:p>
              <a:r>
                <a:rPr lang="en-US" sz="1000" i="1" kern="1200" dirty="0">
                  <a:solidFill>
                    <a:prstClr val="black"/>
                  </a:solidFill>
                  <a:latin typeface="Calibri"/>
                  <a:ea typeface=""/>
                  <a:cs typeface=""/>
                </a:rPr>
                <a:t>ICD9: 790.2</a:t>
              </a:r>
            </a:p>
          </p:txBody>
        </p:sp>
        <p:sp>
          <p:nvSpPr>
            <p:cNvPr id="88" name="TextBox 87"/>
            <p:cNvSpPr txBox="1"/>
            <p:nvPr/>
          </p:nvSpPr>
          <p:spPr>
            <a:xfrm>
              <a:off x="2875685" y="1916668"/>
              <a:ext cx="713199" cy="164148"/>
            </a:xfrm>
            <a:prstGeom prst="rect">
              <a:avLst/>
            </a:prstGeom>
            <a:solidFill>
              <a:schemeClr val="bg1"/>
            </a:solidFill>
            <a:ln>
              <a:solidFill>
                <a:schemeClr val="tx1"/>
              </a:solidFill>
            </a:ln>
          </p:spPr>
          <p:txBody>
            <a:bodyPr wrap="square" rtlCol="0">
              <a:spAutoFit/>
            </a:bodyPr>
            <a:lstStyle/>
            <a:p>
              <a:r>
                <a:rPr lang="en-US" sz="1000" i="1" u="sng" kern="1200" dirty="0">
                  <a:solidFill>
                    <a:prstClr val="black"/>
                  </a:solidFill>
                  <a:latin typeface="Calibri"/>
                  <a:ea typeface=""/>
                  <a:cs typeface=""/>
                </a:rPr>
                <a:t>CODES</a:t>
              </a:r>
            </a:p>
          </p:txBody>
        </p:sp>
      </p:grpSp>
      <p:grpSp>
        <p:nvGrpSpPr>
          <p:cNvPr id="89" name="Group 88"/>
          <p:cNvGrpSpPr/>
          <p:nvPr/>
        </p:nvGrpSpPr>
        <p:grpSpPr>
          <a:xfrm>
            <a:off x="5895987" y="1686869"/>
            <a:ext cx="1219200" cy="632060"/>
            <a:chOff x="4028882" y="1916668"/>
            <a:chExt cx="877782" cy="421374"/>
          </a:xfrm>
        </p:grpSpPr>
        <p:sp>
          <p:nvSpPr>
            <p:cNvPr id="90" name="TextBox 89"/>
            <p:cNvSpPr txBox="1"/>
            <p:nvPr/>
          </p:nvSpPr>
          <p:spPr>
            <a:xfrm>
              <a:off x="4028882" y="2071302"/>
              <a:ext cx="877782" cy="266740"/>
            </a:xfrm>
            <a:prstGeom prst="rect">
              <a:avLst/>
            </a:prstGeom>
            <a:solidFill>
              <a:schemeClr val="bg1"/>
            </a:solidFill>
            <a:ln>
              <a:solidFill>
                <a:schemeClr val="tx1"/>
              </a:solidFill>
            </a:ln>
          </p:spPr>
          <p:txBody>
            <a:bodyPr wrap="square" rtlCol="0">
              <a:spAutoFit/>
            </a:bodyPr>
            <a:lstStyle/>
            <a:p>
              <a:r>
                <a:rPr lang="en-US" sz="1000" i="1" kern="1200" dirty="0">
                  <a:solidFill>
                    <a:prstClr val="black"/>
                  </a:solidFill>
                  <a:latin typeface="Calibri"/>
                  <a:ea typeface=""/>
                  <a:cs typeface=""/>
                </a:rPr>
                <a:t>MED: 6809</a:t>
              </a:r>
            </a:p>
            <a:p>
              <a:r>
                <a:rPr lang="en-US" sz="1000" i="1" kern="1200" dirty="0">
                  <a:solidFill>
                    <a:prstClr val="black"/>
                  </a:solidFill>
                  <a:latin typeface="Calibri"/>
                  <a:ea typeface=""/>
                  <a:cs typeface=""/>
                </a:rPr>
                <a:t>MED: 4815</a:t>
              </a:r>
            </a:p>
          </p:txBody>
        </p:sp>
        <p:sp>
          <p:nvSpPr>
            <p:cNvPr id="91" name="TextBox 90"/>
            <p:cNvSpPr txBox="1"/>
            <p:nvPr/>
          </p:nvSpPr>
          <p:spPr>
            <a:xfrm>
              <a:off x="4028882" y="1916668"/>
              <a:ext cx="774967" cy="164148"/>
            </a:xfrm>
            <a:prstGeom prst="rect">
              <a:avLst/>
            </a:prstGeom>
            <a:solidFill>
              <a:schemeClr val="bg1"/>
            </a:solidFill>
            <a:ln>
              <a:solidFill>
                <a:schemeClr val="tx1"/>
              </a:solidFill>
            </a:ln>
          </p:spPr>
          <p:txBody>
            <a:bodyPr wrap="square" rtlCol="0">
              <a:spAutoFit/>
            </a:bodyPr>
            <a:lstStyle/>
            <a:p>
              <a:r>
                <a:rPr lang="en-US" sz="1000" i="1" u="sng" kern="1200" dirty="0">
                  <a:solidFill>
                    <a:prstClr val="black"/>
                  </a:solidFill>
                  <a:latin typeface="Calibri"/>
                  <a:ea typeface=""/>
                  <a:cs typeface=""/>
                </a:rPr>
                <a:t>PRESCRIPTIONS</a:t>
              </a:r>
            </a:p>
          </p:txBody>
        </p:sp>
      </p:grpSp>
      <p:grpSp>
        <p:nvGrpSpPr>
          <p:cNvPr id="92" name="Group 91"/>
          <p:cNvGrpSpPr/>
          <p:nvPr/>
        </p:nvGrpSpPr>
        <p:grpSpPr>
          <a:xfrm>
            <a:off x="5896077" y="379239"/>
            <a:ext cx="1676400" cy="939834"/>
            <a:chOff x="3181959" y="570638"/>
            <a:chExt cx="1206950" cy="626555"/>
          </a:xfrm>
        </p:grpSpPr>
        <p:sp>
          <p:nvSpPr>
            <p:cNvPr id="93" name="TextBox 92"/>
            <p:cNvSpPr txBox="1"/>
            <p:nvPr/>
          </p:nvSpPr>
          <p:spPr>
            <a:xfrm>
              <a:off x="3181959" y="725270"/>
              <a:ext cx="1206950" cy="471923"/>
            </a:xfrm>
            <a:prstGeom prst="rect">
              <a:avLst/>
            </a:prstGeom>
            <a:solidFill>
              <a:schemeClr val="bg1"/>
            </a:solidFill>
            <a:ln>
              <a:solidFill>
                <a:schemeClr val="tx1"/>
              </a:solidFill>
            </a:ln>
          </p:spPr>
          <p:txBody>
            <a:bodyPr wrap="square" rtlCol="0">
              <a:spAutoFit/>
            </a:bodyPr>
            <a:lstStyle/>
            <a:p>
              <a:r>
                <a:rPr lang="en-US" sz="1000" i="1" kern="1200" dirty="0">
                  <a:solidFill>
                    <a:prstClr val="black"/>
                  </a:solidFill>
                  <a:latin typeface="Calibri"/>
                  <a:ea typeface=""/>
                  <a:cs typeface=""/>
                </a:rPr>
                <a:t>LAB:HBA1c (High)</a:t>
              </a:r>
            </a:p>
            <a:p>
              <a:r>
                <a:rPr lang="en-US" sz="1000" i="1" kern="1200" dirty="0" err="1">
                  <a:solidFill>
                    <a:prstClr val="black"/>
                  </a:solidFill>
                  <a:latin typeface="Calibri"/>
                  <a:ea typeface=""/>
                  <a:cs typeface=""/>
                </a:rPr>
                <a:t>LAB:Blood</a:t>
              </a:r>
              <a:r>
                <a:rPr lang="en-US" sz="1000" i="1" kern="1200" dirty="0">
                  <a:solidFill>
                    <a:prstClr val="black"/>
                  </a:solidFill>
                  <a:latin typeface="Calibri"/>
                  <a:ea typeface=""/>
                  <a:cs typeface=""/>
                </a:rPr>
                <a:t> Glucose: High</a:t>
              </a:r>
            </a:p>
            <a:p>
              <a:r>
                <a:rPr lang="en-US" sz="1000" i="1" kern="1200" dirty="0" err="1">
                  <a:solidFill>
                    <a:prstClr val="black"/>
                  </a:solidFill>
                  <a:latin typeface="Calibri"/>
                  <a:ea typeface=""/>
                  <a:cs typeface=""/>
                </a:rPr>
                <a:t>LAB:Blood</a:t>
              </a:r>
              <a:r>
                <a:rPr lang="en-US" sz="1000" i="1" kern="1200" dirty="0">
                  <a:solidFill>
                    <a:prstClr val="black"/>
                  </a:solidFill>
                  <a:latin typeface="Calibri"/>
                  <a:ea typeface=""/>
                  <a:cs typeface=""/>
                </a:rPr>
                <a:t> Glucose: High</a:t>
              </a:r>
            </a:p>
            <a:p>
              <a:r>
                <a:rPr lang="en-US" sz="1000" i="1" kern="1200" dirty="0" err="1">
                  <a:solidFill>
                    <a:prstClr val="black"/>
                  </a:solidFill>
                  <a:latin typeface="Calibri"/>
                  <a:ea typeface=""/>
                  <a:cs typeface=""/>
                </a:rPr>
                <a:t>LAB:Blood</a:t>
              </a:r>
              <a:r>
                <a:rPr lang="en-US" sz="1000" i="1" kern="1200" dirty="0">
                  <a:solidFill>
                    <a:prstClr val="black"/>
                  </a:solidFill>
                  <a:latin typeface="Calibri"/>
                  <a:ea typeface=""/>
                  <a:cs typeface=""/>
                </a:rPr>
                <a:t> Glucose: Normal</a:t>
              </a:r>
            </a:p>
          </p:txBody>
        </p:sp>
        <p:sp>
          <p:nvSpPr>
            <p:cNvPr id="94" name="TextBox 93"/>
            <p:cNvSpPr txBox="1"/>
            <p:nvPr/>
          </p:nvSpPr>
          <p:spPr>
            <a:xfrm>
              <a:off x="3181959" y="570638"/>
              <a:ext cx="846923" cy="164147"/>
            </a:xfrm>
            <a:prstGeom prst="rect">
              <a:avLst/>
            </a:prstGeom>
            <a:solidFill>
              <a:schemeClr val="bg1"/>
            </a:solidFill>
            <a:ln>
              <a:solidFill>
                <a:schemeClr val="tx1"/>
              </a:solidFill>
            </a:ln>
          </p:spPr>
          <p:txBody>
            <a:bodyPr wrap="square" rtlCol="0">
              <a:spAutoFit/>
            </a:bodyPr>
            <a:lstStyle/>
            <a:p>
              <a:r>
                <a:rPr lang="en-US" sz="1000" i="1" u="sng" kern="1200" dirty="0">
                  <a:solidFill>
                    <a:prstClr val="black"/>
                  </a:solidFill>
                  <a:latin typeface="Calibri"/>
                  <a:ea typeface=""/>
                  <a:cs typeface=""/>
                </a:rPr>
                <a:t>LABS</a:t>
              </a:r>
            </a:p>
          </p:txBody>
        </p:sp>
      </p:grpSp>
      <p:sp>
        <p:nvSpPr>
          <p:cNvPr id="95" name="Oval 94"/>
          <p:cNvSpPr/>
          <p:nvPr/>
        </p:nvSpPr>
        <p:spPr>
          <a:xfrm>
            <a:off x="3277790" y="3955371"/>
            <a:ext cx="108000" cy="1208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31162" tIns="65581" rIns="131162" bIns="65581" rtlCol="0" anchor="ctr"/>
          <a:lstStyle/>
          <a:p>
            <a:pPr algn="ctr"/>
            <a:endParaRPr lang="en-US" sz="1800" kern="1200">
              <a:solidFill>
                <a:prstClr val="white"/>
              </a:solidFill>
            </a:endParaRPr>
          </a:p>
        </p:txBody>
      </p:sp>
      <p:sp>
        <p:nvSpPr>
          <p:cNvPr id="96" name="TextBox 95"/>
          <p:cNvSpPr txBox="1"/>
          <p:nvPr/>
        </p:nvSpPr>
        <p:spPr>
          <a:xfrm>
            <a:off x="3012037" y="5251517"/>
            <a:ext cx="1055076" cy="640274"/>
          </a:xfrm>
          <a:prstGeom prst="rect">
            <a:avLst/>
          </a:prstGeom>
          <a:noFill/>
        </p:spPr>
        <p:txBody>
          <a:bodyPr wrap="square" lIns="131162" tIns="65581" rIns="131162" bIns="65581" rtlCol="0">
            <a:spAutoFit/>
          </a:bodyPr>
          <a:lstStyle/>
          <a:p>
            <a:pPr algn="ctr"/>
            <a:r>
              <a:rPr lang="en-US" sz="1100" b="1" kern="1200" dirty="0">
                <a:solidFill>
                  <a:prstClr val="black"/>
                </a:solidFill>
                <a:latin typeface="Calibri"/>
                <a:ea typeface=""/>
                <a:cs typeface=""/>
              </a:rPr>
              <a:t>CONCEPT FEATURES:</a:t>
            </a:r>
          </a:p>
          <a:p>
            <a:pPr algn="ctr"/>
            <a:endParaRPr lang="en-US" sz="1100" b="1" kern="1200" dirty="0">
              <a:solidFill>
                <a:prstClr val="black"/>
              </a:solidFill>
              <a:latin typeface="Calibri"/>
              <a:ea typeface=""/>
              <a:cs typeface=""/>
            </a:endParaRPr>
          </a:p>
        </p:txBody>
      </p:sp>
      <p:sp>
        <p:nvSpPr>
          <p:cNvPr id="97" name="TextBox 96"/>
          <p:cNvSpPr txBox="1"/>
          <p:nvPr/>
        </p:nvSpPr>
        <p:spPr>
          <a:xfrm>
            <a:off x="2771719" y="5919568"/>
            <a:ext cx="1524000" cy="640274"/>
          </a:xfrm>
          <a:prstGeom prst="rect">
            <a:avLst/>
          </a:prstGeom>
          <a:noFill/>
        </p:spPr>
        <p:txBody>
          <a:bodyPr wrap="square" lIns="131162" tIns="65581" rIns="131162" bIns="65581" rtlCol="0">
            <a:spAutoFit/>
          </a:bodyPr>
          <a:lstStyle/>
          <a:p>
            <a:pPr algn="ctr"/>
            <a:r>
              <a:rPr lang="en-US" sz="1100" b="1" kern="1200" dirty="0">
                <a:latin typeface="Calibri"/>
                <a:ea typeface=""/>
                <a:cs typeface=""/>
              </a:rPr>
              <a:t>#Notes in which the concept occurs at least once</a:t>
            </a:r>
          </a:p>
        </p:txBody>
      </p:sp>
      <p:sp>
        <p:nvSpPr>
          <p:cNvPr id="98" name="TextBox 97"/>
          <p:cNvSpPr txBox="1"/>
          <p:nvPr/>
        </p:nvSpPr>
        <p:spPr>
          <a:xfrm>
            <a:off x="3338487" y="5681280"/>
            <a:ext cx="533401" cy="301720"/>
          </a:xfrm>
          <a:prstGeom prst="rect">
            <a:avLst/>
          </a:prstGeom>
          <a:noFill/>
        </p:spPr>
        <p:txBody>
          <a:bodyPr wrap="square" lIns="131162" tIns="65581" rIns="131162" bIns="65581" rtlCol="0">
            <a:spAutoFit/>
          </a:bodyPr>
          <a:lstStyle/>
          <a:p>
            <a:r>
              <a:rPr lang="en-US" sz="1100" kern="1200" dirty="0" err="1">
                <a:latin typeface="Calibri"/>
                <a:ea typeface=""/>
                <a:cs typeface=""/>
              </a:rPr>
              <a:t>f</a:t>
            </a:r>
            <a:r>
              <a:rPr lang="en-US" sz="1100" kern="1200" baseline="-25000" dirty="0" err="1">
                <a:latin typeface="Calibri"/>
                <a:ea typeface=""/>
                <a:cs typeface=""/>
              </a:rPr>
              <a:t>c</a:t>
            </a:r>
            <a:r>
              <a:rPr lang="en-US" sz="1100" kern="1200" dirty="0">
                <a:latin typeface="Calibri"/>
                <a:ea typeface=""/>
                <a:cs typeface=""/>
              </a:rPr>
              <a:t> =</a:t>
            </a:r>
          </a:p>
        </p:txBody>
      </p:sp>
      <p:sp>
        <p:nvSpPr>
          <p:cNvPr id="99" name="TextBox 98"/>
          <p:cNvSpPr txBox="1"/>
          <p:nvPr/>
        </p:nvSpPr>
        <p:spPr>
          <a:xfrm>
            <a:off x="4719649" y="5251517"/>
            <a:ext cx="1066800" cy="640274"/>
          </a:xfrm>
          <a:prstGeom prst="rect">
            <a:avLst/>
          </a:prstGeom>
          <a:noFill/>
        </p:spPr>
        <p:txBody>
          <a:bodyPr wrap="square" lIns="131162" tIns="65581" rIns="131162" bIns="65581" rtlCol="0">
            <a:spAutoFit/>
          </a:bodyPr>
          <a:lstStyle/>
          <a:p>
            <a:pPr algn="ctr"/>
            <a:r>
              <a:rPr lang="en-US" sz="1100" b="1" kern="1200" dirty="0">
                <a:solidFill>
                  <a:srgbClr val="FF0000"/>
                </a:solidFill>
                <a:latin typeface="Calibri"/>
                <a:ea typeface=""/>
                <a:cs typeface=""/>
              </a:rPr>
              <a:t>CODE FEATURES:</a:t>
            </a:r>
          </a:p>
          <a:p>
            <a:pPr algn="ctr"/>
            <a:endParaRPr lang="en-US" sz="1100" b="1" kern="1200" dirty="0">
              <a:solidFill>
                <a:srgbClr val="FF0000"/>
              </a:solidFill>
              <a:latin typeface="Calibri"/>
              <a:ea typeface=""/>
              <a:cs typeface=""/>
            </a:endParaRPr>
          </a:p>
        </p:txBody>
      </p:sp>
      <p:sp>
        <p:nvSpPr>
          <p:cNvPr id="100" name="TextBox 99"/>
          <p:cNvSpPr txBox="1"/>
          <p:nvPr/>
        </p:nvSpPr>
        <p:spPr>
          <a:xfrm>
            <a:off x="4695834" y="5921796"/>
            <a:ext cx="1376407" cy="301720"/>
          </a:xfrm>
          <a:prstGeom prst="rect">
            <a:avLst/>
          </a:prstGeom>
          <a:noFill/>
        </p:spPr>
        <p:txBody>
          <a:bodyPr wrap="square" lIns="131162" tIns="65581" rIns="131162" bIns="65581" rtlCol="0">
            <a:spAutoFit/>
          </a:bodyPr>
          <a:lstStyle/>
          <a:p>
            <a:r>
              <a:rPr lang="en-US" sz="1100" b="1" kern="1200" dirty="0">
                <a:solidFill>
                  <a:srgbClr val="FF0000"/>
                </a:solidFill>
                <a:latin typeface="Calibri"/>
                <a:ea typeface=""/>
                <a:cs typeface=""/>
              </a:rPr>
              <a:t>Counts of a code</a:t>
            </a:r>
          </a:p>
        </p:txBody>
      </p:sp>
      <p:sp>
        <p:nvSpPr>
          <p:cNvPr id="101" name="TextBox 100"/>
          <p:cNvSpPr txBox="1"/>
          <p:nvPr/>
        </p:nvSpPr>
        <p:spPr>
          <a:xfrm>
            <a:off x="5100647" y="5681280"/>
            <a:ext cx="533401" cy="301720"/>
          </a:xfrm>
          <a:prstGeom prst="rect">
            <a:avLst/>
          </a:prstGeom>
          <a:noFill/>
        </p:spPr>
        <p:txBody>
          <a:bodyPr wrap="square" lIns="131162" tIns="65581" rIns="131162" bIns="65581" rtlCol="0">
            <a:spAutoFit/>
          </a:bodyPr>
          <a:lstStyle/>
          <a:p>
            <a:r>
              <a:rPr lang="en-US" sz="1100" kern="1200" dirty="0" err="1">
                <a:solidFill>
                  <a:srgbClr val="FF0000"/>
                </a:solidFill>
                <a:latin typeface="Calibri"/>
                <a:ea typeface=""/>
                <a:cs typeface=""/>
              </a:rPr>
              <a:t>f</a:t>
            </a:r>
            <a:r>
              <a:rPr lang="en-US" sz="1100" kern="1200" baseline="-25000" dirty="0" err="1">
                <a:solidFill>
                  <a:srgbClr val="FF0000"/>
                </a:solidFill>
                <a:latin typeface="Calibri"/>
                <a:ea typeface=""/>
                <a:cs typeface=""/>
              </a:rPr>
              <a:t>co</a:t>
            </a:r>
            <a:r>
              <a:rPr lang="en-US" sz="1100" kern="1200" dirty="0">
                <a:solidFill>
                  <a:srgbClr val="FF0000"/>
                </a:solidFill>
                <a:latin typeface="Calibri"/>
                <a:ea typeface=""/>
                <a:cs typeface=""/>
              </a:rPr>
              <a:t> =</a:t>
            </a:r>
          </a:p>
        </p:txBody>
      </p:sp>
      <p:sp>
        <p:nvSpPr>
          <p:cNvPr id="102" name="TextBox 101"/>
          <p:cNvSpPr txBox="1"/>
          <p:nvPr/>
        </p:nvSpPr>
        <p:spPr>
          <a:xfrm>
            <a:off x="4700103" y="6150396"/>
            <a:ext cx="1219200" cy="470997"/>
          </a:xfrm>
          <a:prstGeom prst="rect">
            <a:avLst/>
          </a:prstGeom>
          <a:noFill/>
        </p:spPr>
        <p:txBody>
          <a:bodyPr wrap="square" lIns="131162" tIns="65581" rIns="131162" bIns="65581" rtlCol="0">
            <a:spAutoFit/>
          </a:bodyPr>
          <a:lstStyle/>
          <a:p>
            <a:r>
              <a:rPr lang="en-US" sz="1100" b="1" kern="1200" dirty="0">
                <a:solidFill>
                  <a:srgbClr val="FF0000"/>
                </a:solidFill>
                <a:latin typeface="Calibri"/>
                <a:ea typeface=""/>
                <a:cs typeface=""/>
              </a:rPr>
              <a:t>Total number of codes</a:t>
            </a:r>
          </a:p>
        </p:txBody>
      </p:sp>
      <p:cxnSp>
        <p:nvCxnSpPr>
          <p:cNvPr id="103" name="Straight Connector 102"/>
          <p:cNvCxnSpPr/>
          <p:nvPr/>
        </p:nvCxnSpPr>
        <p:spPr>
          <a:xfrm>
            <a:off x="4819867" y="6211097"/>
            <a:ext cx="990600" cy="3695"/>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153253" y="5251517"/>
            <a:ext cx="1219199" cy="640274"/>
          </a:xfrm>
          <a:prstGeom prst="rect">
            <a:avLst/>
          </a:prstGeom>
          <a:noFill/>
        </p:spPr>
        <p:txBody>
          <a:bodyPr wrap="square" lIns="131162" tIns="65581" rIns="131162" bIns="65581" rtlCol="0">
            <a:spAutoFit/>
          </a:bodyPr>
          <a:lstStyle/>
          <a:p>
            <a:pPr algn="ctr"/>
            <a:r>
              <a:rPr lang="en-US" sz="1100" b="1" kern="1200" dirty="0">
                <a:solidFill>
                  <a:srgbClr val="9BBB59">
                    <a:lumMod val="50000"/>
                  </a:srgbClr>
                </a:solidFill>
                <a:latin typeface="Calibri"/>
                <a:ea typeface=""/>
                <a:cs typeface=""/>
              </a:rPr>
              <a:t>PRESCRIPTION FEATURES:</a:t>
            </a:r>
          </a:p>
          <a:p>
            <a:pPr algn="ctr"/>
            <a:endParaRPr lang="en-US" sz="1100" b="1" kern="1200" dirty="0">
              <a:solidFill>
                <a:srgbClr val="9BBB59">
                  <a:lumMod val="50000"/>
                </a:srgbClr>
              </a:solidFill>
              <a:latin typeface="Calibri"/>
              <a:ea typeface=""/>
              <a:cs typeface=""/>
            </a:endParaRPr>
          </a:p>
        </p:txBody>
      </p:sp>
      <p:sp>
        <p:nvSpPr>
          <p:cNvPr id="105" name="TextBox 104"/>
          <p:cNvSpPr txBox="1"/>
          <p:nvPr/>
        </p:nvSpPr>
        <p:spPr>
          <a:xfrm>
            <a:off x="6115065" y="5921796"/>
            <a:ext cx="1347784" cy="301720"/>
          </a:xfrm>
          <a:prstGeom prst="rect">
            <a:avLst/>
          </a:prstGeom>
          <a:noFill/>
        </p:spPr>
        <p:txBody>
          <a:bodyPr wrap="square" lIns="131162" tIns="65581" rIns="131162" bIns="65581" rtlCol="0">
            <a:spAutoFit/>
          </a:bodyPr>
          <a:lstStyle/>
          <a:p>
            <a:r>
              <a:rPr lang="en-US" sz="1100" b="1" kern="1200" dirty="0">
                <a:solidFill>
                  <a:srgbClr val="9BBB59">
                    <a:lumMod val="50000"/>
                  </a:srgbClr>
                </a:solidFill>
                <a:latin typeface="Calibri"/>
                <a:ea typeface=""/>
                <a:cs typeface=""/>
              </a:rPr>
              <a:t>Counts of a </a:t>
            </a:r>
            <a:r>
              <a:rPr lang="en-US" sz="1100" b="1" kern="1200" dirty="0" err="1">
                <a:solidFill>
                  <a:srgbClr val="9BBB59">
                    <a:lumMod val="50000"/>
                  </a:srgbClr>
                </a:solidFill>
                <a:latin typeface="Calibri"/>
                <a:ea typeface=""/>
                <a:cs typeface=""/>
              </a:rPr>
              <a:t>RxCUI</a:t>
            </a:r>
            <a:endParaRPr lang="en-US" sz="1100" b="1" kern="1200" dirty="0">
              <a:solidFill>
                <a:srgbClr val="9BBB59">
                  <a:lumMod val="50000"/>
                </a:srgbClr>
              </a:solidFill>
              <a:latin typeface="Calibri"/>
              <a:ea typeface=""/>
              <a:cs typeface=""/>
            </a:endParaRPr>
          </a:p>
        </p:txBody>
      </p:sp>
      <p:sp>
        <p:nvSpPr>
          <p:cNvPr id="106" name="TextBox 105"/>
          <p:cNvSpPr txBox="1"/>
          <p:nvPr/>
        </p:nvSpPr>
        <p:spPr>
          <a:xfrm>
            <a:off x="6548447" y="5681280"/>
            <a:ext cx="533401" cy="301720"/>
          </a:xfrm>
          <a:prstGeom prst="rect">
            <a:avLst/>
          </a:prstGeom>
          <a:noFill/>
        </p:spPr>
        <p:txBody>
          <a:bodyPr wrap="square" lIns="131162" tIns="65581" rIns="131162" bIns="65581" rtlCol="0">
            <a:spAutoFit/>
          </a:bodyPr>
          <a:lstStyle/>
          <a:p>
            <a:r>
              <a:rPr lang="en-US" sz="1100" kern="1200" dirty="0" err="1">
                <a:solidFill>
                  <a:srgbClr val="9BBB59">
                    <a:lumMod val="50000"/>
                  </a:srgbClr>
                </a:solidFill>
                <a:latin typeface="Calibri"/>
                <a:ea typeface=""/>
                <a:cs typeface=""/>
              </a:rPr>
              <a:t>f</a:t>
            </a:r>
            <a:r>
              <a:rPr lang="en-US" sz="1100" kern="1200" baseline="-25000" dirty="0" err="1">
                <a:solidFill>
                  <a:srgbClr val="9BBB59">
                    <a:lumMod val="50000"/>
                  </a:srgbClr>
                </a:solidFill>
                <a:latin typeface="Calibri"/>
                <a:ea typeface=""/>
                <a:cs typeface=""/>
              </a:rPr>
              <a:t>p</a:t>
            </a:r>
            <a:r>
              <a:rPr lang="en-US" sz="1100" kern="1200" dirty="0">
                <a:solidFill>
                  <a:srgbClr val="9BBB59">
                    <a:lumMod val="50000"/>
                  </a:srgbClr>
                </a:solidFill>
                <a:latin typeface="Calibri"/>
                <a:ea typeface=""/>
                <a:cs typeface=""/>
              </a:rPr>
              <a:t> =</a:t>
            </a:r>
          </a:p>
        </p:txBody>
      </p:sp>
      <p:sp>
        <p:nvSpPr>
          <p:cNvPr id="107" name="TextBox 106"/>
          <p:cNvSpPr txBox="1"/>
          <p:nvPr/>
        </p:nvSpPr>
        <p:spPr>
          <a:xfrm>
            <a:off x="6172254" y="6150396"/>
            <a:ext cx="1219200" cy="470997"/>
          </a:xfrm>
          <a:prstGeom prst="rect">
            <a:avLst/>
          </a:prstGeom>
          <a:noFill/>
        </p:spPr>
        <p:txBody>
          <a:bodyPr wrap="square" lIns="131162" tIns="65581" rIns="131162" bIns="65581" rtlCol="0">
            <a:spAutoFit/>
          </a:bodyPr>
          <a:lstStyle/>
          <a:p>
            <a:r>
              <a:rPr lang="en-US" sz="1100" b="1" kern="1200" dirty="0">
                <a:solidFill>
                  <a:srgbClr val="9BBB59">
                    <a:lumMod val="50000"/>
                  </a:srgbClr>
                </a:solidFill>
                <a:latin typeface="Calibri"/>
                <a:ea typeface=""/>
                <a:cs typeface=""/>
              </a:rPr>
              <a:t>Total number of </a:t>
            </a:r>
            <a:r>
              <a:rPr lang="en-US" sz="1100" b="1" kern="1200" dirty="0" err="1">
                <a:solidFill>
                  <a:srgbClr val="9BBB59">
                    <a:lumMod val="50000"/>
                  </a:srgbClr>
                </a:solidFill>
                <a:latin typeface="Calibri"/>
                <a:ea typeface=""/>
                <a:cs typeface=""/>
              </a:rPr>
              <a:t>RxCUIs</a:t>
            </a:r>
            <a:endParaRPr lang="en-US" sz="1100" b="1" kern="1200" dirty="0">
              <a:solidFill>
                <a:srgbClr val="9BBB59">
                  <a:lumMod val="50000"/>
                </a:srgbClr>
              </a:solidFill>
              <a:latin typeface="Calibri"/>
              <a:ea typeface=""/>
              <a:cs typeface=""/>
            </a:endParaRPr>
          </a:p>
        </p:txBody>
      </p:sp>
      <p:cxnSp>
        <p:nvCxnSpPr>
          <p:cNvPr id="108" name="Straight Connector 107"/>
          <p:cNvCxnSpPr/>
          <p:nvPr/>
        </p:nvCxnSpPr>
        <p:spPr>
          <a:xfrm>
            <a:off x="6272270" y="6211094"/>
            <a:ext cx="990600" cy="2382"/>
          </a:xfrm>
          <a:prstGeom prst="line">
            <a:avLst/>
          </a:prstGeom>
          <a:ln w="95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386654" y="5251517"/>
            <a:ext cx="1066800" cy="640274"/>
          </a:xfrm>
          <a:prstGeom prst="rect">
            <a:avLst/>
          </a:prstGeom>
          <a:noFill/>
        </p:spPr>
        <p:txBody>
          <a:bodyPr wrap="square" lIns="131162" tIns="65581" rIns="131162" bIns="65581" rtlCol="0">
            <a:spAutoFit/>
          </a:bodyPr>
          <a:lstStyle/>
          <a:p>
            <a:pPr algn="ctr"/>
            <a:r>
              <a:rPr lang="en-US" sz="1100" b="1" kern="1200" dirty="0">
                <a:solidFill>
                  <a:srgbClr val="4F81BD">
                    <a:lumMod val="50000"/>
                  </a:srgbClr>
                </a:solidFill>
                <a:latin typeface="Calibri"/>
                <a:ea typeface=""/>
                <a:cs typeface=""/>
              </a:rPr>
              <a:t>LAB </a:t>
            </a:r>
          </a:p>
          <a:p>
            <a:pPr algn="ctr"/>
            <a:r>
              <a:rPr lang="en-US" sz="1100" b="1" kern="1200" dirty="0">
                <a:solidFill>
                  <a:srgbClr val="4F81BD">
                    <a:lumMod val="50000"/>
                  </a:srgbClr>
                </a:solidFill>
                <a:latin typeface="Calibri"/>
                <a:ea typeface=""/>
                <a:cs typeface=""/>
              </a:rPr>
              <a:t>FEATURES:</a:t>
            </a:r>
          </a:p>
          <a:p>
            <a:pPr algn="ctr"/>
            <a:endParaRPr lang="en-US" sz="1100" b="1" kern="1200" dirty="0">
              <a:solidFill>
                <a:srgbClr val="4F81BD">
                  <a:lumMod val="50000"/>
                </a:srgbClr>
              </a:solidFill>
              <a:latin typeface="Calibri"/>
              <a:ea typeface=""/>
              <a:cs typeface=""/>
            </a:endParaRPr>
          </a:p>
        </p:txBody>
      </p:sp>
      <p:sp>
        <p:nvSpPr>
          <p:cNvPr id="110" name="TextBox 109"/>
          <p:cNvSpPr txBox="1"/>
          <p:nvPr/>
        </p:nvSpPr>
        <p:spPr>
          <a:xfrm>
            <a:off x="7386653" y="5921796"/>
            <a:ext cx="1686069" cy="301720"/>
          </a:xfrm>
          <a:prstGeom prst="rect">
            <a:avLst/>
          </a:prstGeom>
          <a:noFill/>
        </p:spPr>
        <p:txBody>
          <a:bodyPr wrap="square" lIns="131162" tIns="65581" rIns="131162" bIns="65581" rtlCol="0">
            <a:spAutoFit/>
          </a:bodyPr>
          <a:lstStyle/>
          <a:p>
            <a:r>
              <a:rPr lang="en-US" sz="1100" b="1" kern="1200" dirty="0">
                <a:solidFill>
                  <a:srgbClr val="254061"/>
                </a:solidFill>
                <a:latin typeface="Calibri"/>
                <a:ea typeface=""/>
                <a:cs typeface=""/>
              </a:rPr>
              <a:t>Counts of a lab-result</a:t>
            </a:r>
          </a:p>
        </p:txBody>
      </p:sp>
      <p:sp>
        <p:nvSpPr>
          <p:cNvPr id="111" name="TextBox 110"/>
          <p:cNvSpPr txBox="1"/>
          <p:nvPr/>
        </p:nvSpPr>
        <p:spPr>
          <a:xfrm>
            <a:off x="7691448" y="5681280"/>
            <a:ext cx="533401" cy="301720"/>
          </a:xfrm>
          <a:prstGeom prst="rect">
            <a:avLst/>
          </a:prstGeom>
          <a:noFill/>
        </p:spPr>
        <p:txBody>
          <a:bodyPr wrap="square" lIns="131162" tIns="65581" rIns="131162" bIns="65581" rtlCol="0">
            <a:spAutoFit/>
          </a:bodyPr>
          <a:lstStyle/>
          <a:p>
            <a:r>
              <a:rPr lang="en-US" sz="1100" kern="1200" dirty="0">
                <a:solidFill>
                  <a:srgbClr val="254061"/>
                </a:solidFill>
                <a:latin typeface="Calibri"/>
                <a:ea typeface=""/>
                <a:cs typeface=""/>
              </a:rPr>
              <a:t>f</a:t>
            </a:r>
            <a:r>
              <a:rPr lang="en-US" sz="1100" kern="1200" baseline="-25000" dirty="0">
                <a:solidFill>
                  <a:srgbClr val="254061"/>
                </a:solidFill>
                <a:latin typeface="Calibri"/>
                <a:ea typeface=""/>
                <a:cs typeface=""/>
              </a:rPr>
              <a:t>l</a:t>
            </a:r>
            <a:r>
              <a:rPr lang="en-US" sz="1100" kern="1200" dirty="0">
                <a:solidFill>
                  <a:srgbClr val="254061"/>
                </a:solidFill>
                <a:latin typeface="Calibri"/>
                <a:ea typeface=""/>
                <a:cs typeface=""/>
              </a:rPr>
              <a:t> =</a:t>
            </a:r>
          </a:p>
        </p:txBody>
      </p:sp>
      <p:sp>
        <p:nvSpPr>
          <p:cNvPr id="112" name="TextBox 111"/>
          <p:cNvSpPr txBox="1"/>
          <p:nvPr/>
        </p:nvSpPr>
        <p:spPr>
          <a:xfrm>
            <a:off x="7386646" y="6150396"/>
            <a:ext cx="1586054" cy="470997"/>
          </a:xfrm>
          <a:prstGeom prst="rect">
            <a:avLst/>
          </a:prstGeom>
          <a:noFill/>
        </p:spPr>
        <p:txBody>
          <a:bodyPr wrap="square" lIns="131162" tIns="65581" rIns="131162" bIns="65581" rtlCol="0">
            <a:spAutoFit/>
          </a:bodyPr>
          <a:lstStyle/>
          <a:p>
            <a:r>
              <a:rPr lang="en-US" sz="1100" b="1" kern="1200" dirty="0">
                <a:solidFill>
                  <a:srgbClr val="254061"/>
                </a:solidFill>
                <a:latin typeface="Calibri"/>
                <a:ea typeface=""/>
                <a:cs typeface=""/>
              </a:rPr>
              <a:t>Total number of lab-results</a:t>
            </a:r>
          </a:p>
        </p:txBody>
      </p:sp>
      <p:cxnSp>
        <p:nvCxnSpPr>
          <p:cNvPr id="113" name="Straight Connector 112"/>
          <p:cNvCxnSpPr/>
          <p:nvPr/>
        </p:nvCxnSpPr>
        <p:spPr>
          <a:xfrm>
            <a:off x="7546017" y="6211096"/>
            <a:ext cx="1226651" cy="3698"/>
          </a:xfrm>
          <a:prstGeom prst="line">
            <a:avLst/>
          </a:prstGeom>
          <a:ln w="9525">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76" idx="0"/>
            <a:endCxn id="63" idx="0"/>
          </p:cNvCxnSpPr>
          <p:nvPr/>
        </p:nvCxnSpPr>
        <p:spPr>
          <a:xfrm flipH="1">
            <a:off x="976178" y="3180245"/>
            <a:ext cx="515" cy="1003725"/>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2787363" y="3955371"/>
            <a:ext cx="108000" cy="1208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131162" tIns="65581" rIns="131162" bIns="65581" rtlCol="0" anchor="ctr"/>
          <a:lstStyle/>
          <a:p>
            <a:pPr algn="ctr"/>
            <a:endParaRPr lang="en-US" sz="1800" kern="1200">
              <a:solidFill>
                <a:prstClr val="white"/>
              </a:solidFill>
            </a:endParaRPr>
          </a:p>
        </p:txBody>
      </p:sp>
      <p:sp>
        <p:nvSpPr>
          <p:cNvPr id="116" name="Oval 115"/>
          <p:cNvSpPr/>
          <p:nvPr/>
        </p:nvSpPr>
        <p:spPr>
          <a:xfrm>
            <a:off x="3779089" y="3955371"/>
            <a:ext cx="108000" cy="120852"/>
          </a:xfrm>
          <a:prstGeom prst="ellipse">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lIns="131162" tIns="65581" rIns="131162" bIns="65581" rtlCol="0" anchor="ctr"/>
          <a:lstStyle/>
          <a:p>
            <a:pPr algn="ctr"/>
            <a:endParaRPr lang="en-US" sz="1800" kern="1200">
              <a:solidFill>
                <a:prstClr val="white"/>
              </a:solidFill>
            </a:endParaRPr>
          </a:p>
        </p:txBody>
      </p:sp>
      <p:sp>
        <p:nvSpPr>
          <p:cNvPr id="117" name="Oval 116"/>
          <p:cNvSpPr/>
          <p:nvPr/>
        </p:nvSpPr>
        <p:spPr>
          <a:xfrm>
            <a:off x="4271568" y="3955371"/>
            <a:ext cx="108000" cy="120852"/>
          </a:xfrm>
          <a:prstGeom prst="ellipse">
            <a:avLst/>
          </a:prstGeom>
          <a:noFill/>
          <a:ln w="38100" cmpd="dbl">
            <a:solidFill>
              <a:schemeClr val="tx1"/>
            </a:solidFill>
          </a:ln>
        </p:spPr>
        <p:style>
          <a:lnRef idx="1">
            <a:schemeClr val="accent1"/>
          </a:lnRef>
          <a:fillRef idx="3">
            <a:schemeClr val="accent1"/>
          </a:fillRef>
          <a:effectRef idx="2">
            <a:schemeClr val="accent1"/>
          </a:effectRef>
          <a:fontRef idx="minor">
            <a:schemeClr val="lt1"/>
          </a:fontRef>
        </p:style>
        <p:txBody>
          <a:bodyPr lIns="131162" tIns="65581" rIns="131162" bIns="65581" rtlCol="0" anchor="ctr"/>
          <a:lstStyle/>
          <a:p>
            <a:pPr algn="ctr"/>
            <a:endParaRPr lang="en-US" sz="1800" kern="1200">
              <a:solidFill>
                <a:prstClr val="white"/>
              </a:solidFill>
            </a:endParaRPr>
          </a:p>
        </p:txBody>
      </p:sp>
      <p:sp>
        <p:nvSpPr>
          <p:cNvPr id="2" name="Title 1">
            <a:extLst>
              <a:ext uri="{FF2B5EF4-FFF2-40B4-BE49-F238E27FC236}">
                <a16:creationId xmlns:a16="http://schemas.microsoft.com/office/drawing/2014/main" id="{6660BC13-34B2-674A-8534-F72F57F142A0}"/>
              </a:ext>
            </a:extLst>
          </p:cNvPr>
          <p:cNvSpPr>
            <a:spLocks noGrp="1"/>
          </p:cNvSpPr>
          <p:nvPr>
            <p:ph type="title"/>
          </p:nvPr>
        </p:nvSpPr>
        <p:spPr>
          <a:xfrm>
            <a:off x="-1" y="0"/>
            <a:ext cx="9143485" cy="1143000"/>
          </a:xfrm>
        </p:spPr>
        <p:txBody>
          <a:bodyPr>
            <a:normAutofit fontScale="90000"/>
          </a:bodyPr>
          <a:lstStyle/>
          <a:p>
            <a:r>
              <a:rPr lang="en-US" dirty="0">
                <a:solidFill>
                  <a:srgbClr val="FF0000"/>
                </a:solidFill>
              </a:rPr>
              <a:t>Remember: </a:t>
            </a:r>
            <a:br>
              <a:rPr lang="en-US" dirty="0">
                <a:solidFill>
                  <a:srgbClr val="FF0000"/>
                </a:solidFill>
              </a:rPr>
            </a:br>
            <a:r>
              <a:rPr lang="en-US" dirty="0">
                <a:solidFill>
                  <a:srgbClr val="FF0000"/>
                </a:solidFill>
              </a:rPr>
              <a:t>feature engineering</a:t>
            </a:r>
          </a:p>
        </p:txBody>
      </p:sp>
    </p:spTree>
    <p:extLst>
      <p:ext uri="{BB962C8B-B14F-4D97-AF65-F5344CB8AC3E}">
        <p14:creationId xmlns:p14="http://schemas.microsoft.com/office/powerpoint/2010/main" val="408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for today</a:t>
            </a:r>
          </a:p>
        </p:txBody>
      </p:sp>
      <p:sp>
        <p:nvSpPr>
          <p:cNvPr id="3" name="Text Placeholder 2"/>
          <p:cNvSpPr>
            <a:spLocks noGrp="1"/>
          </p:cNvSpPr>
          <p:nvPr>
            <p:ph type="body" idx="1"/>
          </p:nvPr>
        </p:nvSpPr>
        <p:spPr>
          <a:xfrm>
            <a:off x="457200" y="1600200"/>
            <a:ext cx="8229600" cy="3896710"/>
          </a:xfrm>
        </p:spPr>
        <p:txBody>
          <a:bodyPr/>
          <a:lstStyle/>
          <a:p>
            <a:pPr marL="530225" indent="-514350">
              <a:buFont typeface="+mj-lt"/>
              <a:buAutoNum type="arabicPeriod"/>
            </a:pPr>
            <a:r>
              <a:rPr lang="en-US" dirty="0"/>
              <a:t>Understand electronic phenotyping</a:t>
            </a:r>
          </a:p>
          <a:p>
            <a:pPr marL="530225" indent="-514350">
              <a:buFont typeface="+mj-lt"/>
              <a:buAutoNum type="arabicPeriod"/>
            </a:pPr>
            <a:r>
              <a:rPr lang="en-US" dirty="0"/>
              <a:t>Review the most common approach for electronic phenotyping</a:t>
            </a:r>
          </a:p>
          <a:p>
            <a:pPr marL="530225" indent="-514350">
              <a:buFont typeface="+mj-lt"/>
              <a:buAutoNum type="arabicPeriod"/>
            </a:pPr>
            <a:r>
              <a:rPr lang="en-US" dirty="0"/>
              <a:t>Understand the relationship between phenotyping and cohort building</a:t>
            </a:r>
          </a:p>
          <a:p>
            <a:pPr marL="530225" indent="-514350">
              <a:buFont typeface="+mj-lt"/>
              <a:buAutoNum type="arabicPeriod"/>
            </a:pPr>
            <a:r>
              <a:rPr lang="en-US" dirty="0"/>
              <a:t>Introduce new (machine learning based) approaches for electronic phenotyping</a:t>
            </a:r>
          </a:p>
        </p:txBody>
      </p:sp>
    </p:spTree>
    <p:extLst>
      <p:ext uri="{BB962C8B-B14F-4D97-AF65-F5344CB8AC3E}">
        <p14:creationId xmlns:p14="http://schemas.microsoft.com/office/powerpoint/2010/main" val="9009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1"/>
          <p:cNvSpPr>
            <a:spLocks noGrp="1" noChangeArrowheads="1"/>
          </p:cNvSpPr>
          <p:nvPr>
            <p:ph type="title"/>
          </p:nvPr>
        </p:nvSpPr>
        <p:spPr/>
        <p:txBody>
          <a:bodyPr>
            <a:normAutofit/>
          </a:bodyPr>
          <a:lstStyle/>
          <a:p>
            <a:r>
              <a:rPr lang="en-US" sz="4800" dirty="0"/>
              <a:t>Phenotyping = Did “it” happen?</a:t>
            </a:r>
            <a:endParaRPr lang="en-US" sz="4500" dirty="0">
              <a:sym typeface="Helvetica Neue" pitchFamily="24" charset="0"/>
            </a:endParaRPr>
          </a:p>
        </p:txBody>
      </p:sp>
      <p:sp>
        <p:nvSpPr>
          <p:cNvPr id="208923" name="Rectangle 13"/>
          <p:cNvSpPr>
            <a:spLocks/>
          </p:cNvSpPr>
          <p:nvPr/>
        </p:nvSpPr>
        <p:spPr bwMode="auto">
          <a:xfrm>
            <a:off x="375896" y="2125756"/>
            <a:ext cx="1348566" cy="455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defTabSz="914259" fontAlgn="base">
              <a:spcBef>
                <a:spcPct val="0"/>
              </a:spcBef>
              <a:spcAft>
                <a:spcPct val="0"/>
              </a:spcAft>
            </a:pPr>
            <a:r>
              <a:rPr lang="en-US" sz="1600" kern="1200" dirty="0">
                <a:solidFill>
                  <a:prstClr val="black"/>
                </a:solidFill>
                <a:latin typeface="Calibri"/>
                <a:ea typeface=""/>
                <a:cs typeface=""/>
                <a:sym typeface="Helvetica Neue" pitchFamily="24" charset="0"/>
              </a:rPr>
              <a:t>Patient’s Medical Record</a:t>
            </a:r>
          </a:p>
        </p:txBody>
      </p:sp>
      <p:sp>
        <p:nvSpPr>
          <p:cNvPr id="52" name="Rectangle 15"/>
          <p:cNvSpPr>
            <a:spLocks/>
          </p:cNvSpPr>
          <p:nvPr/>
        </p:nvSpPr>
        <p:spPr bwMode="auto">
          <a:xfrm>
            <a:off x="6009533" y="1380334"/>
            <a:ext cx="1348566" cy="455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defTabSz="914259" fontAlgn="base">
              <a:spcBef>
                <a:spcPct val="0"/>
              </a:spcBef>
              <a:spcAft>
                <a:spcPct val="0"/>
              </a:spcAft>
            </a:pPr>
            <a:r>
              <a:rPr lang="en-US" sz="1600" kern="1200" dirty="0">
                <a:solidFill>
                  <a:prstClr val="black"/>
                </a:solidFill>
                <a:latin typeface="Calibri"/>
                <a:ea typeface=""/>
                <a:cs typeface=""/>
                <a:sym typeface="Helvetica Neue" pitchFamily="24" charset="0"/>
              </a:rPr>
              <a:t>Time of “it”</a:t>
            </a:r>
          </a:p>
        </p:txBody>
      </p:sp>
      <p:sp>
        <p:nvSpPr>
          <p:cNvPr id="87" name="AutoShape 6"/>
          <p:cNvSpPr>
            <a:spLocks/>
          </p:cNvSpPr>
          <p:nvPr/>
        </p:nvSpPr>
        <p:spPr bwMode="auto">
          <a:xfrm rot="5400000">
            <a:off x="6496514" y="1965240"/>
            <a:ext cx="401836" cy="303609"/>
          </a:xfrm>
          <a:prstGeom prst="rightArrow">
            <a:avLst>
              <a:gd name="adj1" fmla="val 40380"/>
              <a:gd name="adj2" fmla="val 94645"/>
            </a:avLst>
          </a:prstGeom>
          <a:solidFill>
            <a:srgbClr val="FF33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pPr algn="ctr" defTabSz="914259" fontAlgn="base">
              <a:spcBef>
                <a:spcPct val="0"/>
              </a:spcBef>
              <a:spcAft>
                <a:spcPct val="0"/>
              </a:spcAft>
            </a:pPr>
            <a:endParaRPr lang="en-US" sz="3000" kern="1200">
              <a:solidFill>
                <a:prstClr val="black"/>
              </a:solidFill>
              <a:latin typeface="Calibri"/>
              <a:ea typeface=""/>
              <a:cs typeface=""/>
              <a:sym typeface="Gill Sans" pitchFamily="24" charset="0"/>
            </a:endParaRPr>
          </a:p>
        </p:txBody>
      </p:sp>
      <p:sp>
        <p:nvSpPr>
          <p:cNvPr id="38" name="Left Brace 37"/>
          <p:cNvSpPr/>
          <p:nvPr/>
        </p:nvSpPr>
        <p:spPr>
          <a:xfrm rot="5400000" flipV="1">
            <a:off x="5080073" y="886281"/>
            <a:ext cx="248273" cy="24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defTabSz="914259"/>
            <a:endParaRPr lang="en-US" sz="4299" kern="1200">
              <a:solidFill>
                <a:prstClr val="black"/>
              </a:solidFill>
            </a:endParaRPr>
          </a:p>
        </p:txBody>
      </p:sp>
      <p:sp>
        <p:nvSpPr>
          <p:cNvPr id="39" name="Line Callout 1 38"/>
          <p:cNvSpPr/>
          <p:nvPr/>
        </p:nvSpPr>
        <p:spPr>
          <a:xfrm>
            <a:off x="4347266" y="1070431"/>
            <a:ext cx="1771362" cy="613694"/>
          </a:xfrm>
          <a:prstGeom prst="borderCallout1">
            <a:avLst>
              <a:gd name="adj1" fmla="val 117535"/>
              <a:gd name="adj2" fmla="val 48255"/>
              <a:gd name="adj3" fmla="val 151081"/>
              <a:gd name="adj4" fmla="val 48270"/>
            </a:avLst>
          </a:prstGeom>
          <a:ln w="28575"/>
        </p:spPr>
        <p:style>
          <a:lnRef idx="1">
            <a:schemeClr val="dk1"/>
          </a:lnRef>
          <a:fillRef idx="3">
            <a:schemeClr val="dk1"/>
          </a:fillRef>
          <a:effectRef idx="2">
            <a:schemeClr val="dk1"/>
          </a:effectRef>
          <a:fontRef idx="minor">
            <a:schemeClr val="lt1"/>
          </a:fontRef>
        </p:style>
        <p:txBody>
          <a:bodyPr rtlCol="0" anchor="ctr"/>
          <a:lstStyle/>
          <a:p>
            <a:pPr defTabSz="914259"/>
            <a:r>
              <a:rPr lang="en-US" kern="1200" dirty="0">
                <a:solidFill>
                  <a:prstClr val="white"/>
                </a:solidFill>
              </a:rPr>
              <a:t>Feature engineering</a:t>
            </a:r>
          </a:p>
          <a:p>
            <a:pPr defTabSz="914259"/>
            <a:r>
              <a:rPr lang="en-US" kern="1200" dirty="0">
                <a:solidFill>
                  <a:prstClr val="white"/>
                </a:solidFill>
              </a:rPr>
              <a:t>Text processing</a:t>
            </a:r>
          </a:p>
          <a:p>
            <a:pPr defTabSz="914259"/>
            <a:r>
              <a:rPr lang="en-US" kern="1200" dirty="0">
                <a:solidFill>
                  <a:prstClr val="white"/>
                </a:solidFill>
              </a:rPr>
              <a:t>Handling of time</a:t>
            </a:r>
          </a:p>
        </p:txBody>
      </p:sp>
      <p:graphicFrame>
        <p:nvGraphicFramePr>
          <p:cNvPr id="2" name="Table 1"/>
          <p:cNvGraphicFramePr>
            <a:graphicFrameLocks noGrp="1"/>
          </p:cNvGraphicFramePr>
          <p:nvPr>
            <p:extLst>
              <p:ext uri="{D42A27DB-BD31-4B8C-83A1-F6EECF244321}">
                <p14:modId xmlns:p14="http://schemas.microsoft.com/office/powerpoint/2010/main" val="999101063"/>
              </p:ext>
            </p:extLst>
          </p:nvPr>
        </p:nvGraphicFramePr>
        <p:xfrm>
          <a:off x="185752" y="2989473"/>
          <a:ext cx="8549065" cy="3708400"/>
        </p:xfrm>
        <a:graphic>
          <a:graphicData uri="http://schemas.openxmlformats.org/drawingml/2006/table">
            <a:tbl>
              <a:tblPr firstRow="1" bandRow="1">
                <a:tableStyleId>{057D0ECA-D03C-4209-897E-0C960F9819F7}</a:tableStyleId>
              </a:tblPr>
              <a:tblGrid>
                <a:gridCol w="1628767">
                  <a:extLst>
                    <a:ext uri="{9D8B030D-6E8A-4147-A177-3AD203B41FA5}">
                      <a16:colId xmlns:a16="http://schemas.microsoft.com/office/drawing/2014/main" val="20000"/>
                    </a:ext>
                  </a:extLst>
                </a:gridCol>
                <a:gridCol w="329538">
                  <a:extLst>
                    <a:ext uri="{9D8B030D-6E8A-4147-A177-3AD203B41FA5}">
                      <a16:colId xmlns:a16="http://schemas.microsoft.com/office/drawing/2014/main" val="20001"/>
                    </a:ext>
                  </a:extLst>
                </a:gridCol>
                <a:gridCol w="329538">
                  <a:extLst>
                    <a:ext uri="{9D8B030D-6E8A-4147-A177-3AD203B41FA5}">
                      <a16:colId xmlns:a16="http://schemas.microsoft.com/office/drawing/2014/main" val="20002"/>
                    </a:ext>
                  </a:extLst>
                </a:gridCol>
                <a:gridCol w="329538">
                  <a:extLst>
                    <a:ext uri="{9D8B030D-6E8A-4147-A177-3AD203B41FA5}">
                      <a16:colId xmlns:a16="http://schemas.microsoft.com/office/drawing/2014/main" val="20003"/>
                    </a:ext>
                  </a:extLst>
                </a:gridCol>
                <a:gridCol w="329538">
                  <a:extLst>
                    <a:ext uri="{9D8B030D-6E8A-4147-A177-3AD203B41FA5}">
                      <a16:colId xmlns:a16="http://schemas.microsoft.com/office/drawing/2014/main" val="20004"/>
                    </a:ext>
                  </a:extLst>
                </a:gridCol>
                <a:gridCol w="329538">
                  <a:extLst>
                    <a:ext uri="{9D8B030D-6E8A-4147-A177-3AD203B41FA5}">
                      <a16:colId xmlns:a16="http://schemas.microsoft.com/office/drawing/2014/main" val="20005"/>
                    </a:ext>
                  </a:extLst>
                </a:gridCol>
                <a:gridCol w="329538">
                  <a:extLst>
                    <a:ext uri="{9D8B030D-6E8A-4147-A177-3AD203B41FA5}">
                      <a16:colId xmlns:a16="http://schemas.microsoft.com/office/drawing/2014/main" val="20006"/>
                    </a:ext>
                  </a:extLst>
                </a:gridCol>
                <a:gridCol w="329538">
                  <a:extLst>
                    <a:ext uri="{9D8B030D-6E8A-4147-A177-3AD203B41FA5}">
                      <a16:colId xmlns:a16="http://schemas.microsoft.com/office/drawing/2014/main" val="20007"/>
                    </a:ext>
                  </a:extLst>
                </a:gridCol>
                <a:gridCol w="329538">
                  <a:extLst>
                    <a:ext uri="{9D8B030D-6E8A-4147-A177-3AD203B41FA5}">
                      <a16:colId xmlns:a16="http://schemas.microsoft.com/office/drawing/2014/main" val="20008"/>
                    </a:ext>
                  </a:extLst>
                </a:gridCol>
                <a:gridCol w="329538">
                  <a:extLst>
                    <a:ext uri="{9D8B030D-6E8A-4147-A177-3AD203B41FA5}">
                      <a16:colId xmlns:a16="http://schemas.microsoft.com/office/drawing/2014/main" val="20009"/>
                    </a:ext>
                  </a:extLst>
                </a:gridCol>
                <a:gridCol w="329538">
                  <a:extLst>
                    <a:ext uri="{9D8B030D-6E8A-4147-A177-3AD203B41FA5}">
                      <a16:colId xmlns:a16="http://schemas.microsoft.com/office/drawing/2014/main" val="20010"/>
                    </a:ext>
                  </a:extLst>
                </a:gridCol>
                <a:gridCol w="329538">
                  <a:extLst>
                    <a:ext uri="{9D8B030D-6E8A-4147-A177-3AD203B41FA5}">
                      <a16:colId xmlns:a16="http://schemas.microsoft.com/office/drawing/2014/main" val="20011"/>
                    </a:ext>
                  </a:extLst>
                </a:gridCol>
                <a:gridCol w="329538">
                  <a:extLst>
                    <a:ext uri="{9D8B030D-6E8A-4147-A177-3AD203B41FA5}">
                      <a16:colId xmlns:a16="http://schemas.microsoft.com/office/drawing/2014/main" val="20012"/>
                    </a:ext>
                  </a:extLst>
                </a:gridCol>
                <a:gridCol w="329538">
                  <a:extLst>
                    <a:ext uri="{9D8B030D-6E8A-4147-A177-3AD203B41FA5}">
                      <a16:colId xmlns:a16="http://schemas.microsoft.com/office/drawing/2014/main" val="20013"/>
                    </a:ext>
                  </a:extLst>
                </a:gridCol>
                <a:gridCol w="329538">
                  <a:extLst>
                    <a:ext uri="{9D8B030D-6E8A-4147-A177-3AD203B41FA5}">
                      <a16:colId xmlns:a16="http://schemas.microsoft.com/office/drawing/2014/main" val="20014"/>
                    </a:ext>
                  </a:extLst>
                </a:gridCol>
                <a:gridCol w="329538">
                  <a:extLst>
                    <a:ext uri="{9D8B030D-6E8A-4147-A177-3AD203B41FA5}">
                      <a16:colId xmlns:a16="http://schemas.microsoft.com/office/drawing/2014/main" val="20015"/>
                    </a:ext>
                  </a:extLst>
                </a:gridCol>
                <a:gridCol w="329538">
                  <a:extLst>
                    <a:ext uri="{9D8B030D-6E8A-4147-A177-3AD203B41FA5}">
                      <a16:colId xmlns:a16="http://schemas.microsoft.com/office/drawing/2014/main" val="20016"/>
                    </a:ext>
                  </a:extLst>
                </a:gridCol>
                <a:gridCol w="329538">
                  <a:extLst>
                    <a:ext uri="{9D8B030D-6E8A-4147-A177-3AD203B41FA5}">
                      <a16:colId xmlns:a16="http://schemas.microsoft.com/office/drawing/2014/main" val="20017"/>
                    </a:ext>
                  </a:extLst>
                </a:gridCol>
                <a:gridCol w="329538">
                  <a:extLst>
                    <a:ext uri="{9D8B030D-6E8A-4147-A177-3AD203B41FA5}">
                      <a16:colId xmlns:a16="http://schemas.microsoft.com/office/drawing/2014/main" val="20018"/>
                    </a:ext>
                  </a:extLst>
                </a:gridCol>
                <a:gridCol w="329538">
                  <a:extLst>
                    <a:ext uri="{9D8B030D-6E8A-4147-A177-3AD203B41FA5}">
                      <a16:colId xmlns:a16="http://schemas.microsoft.com/office/drawing/2014/main" val="20019"/>
                    </a:ext>
                  </a:extLst>
                </a:gridCol>
                <a:gridCol w="329538">
                  <a:extLst>
                    <a:ext uri="{9D8B030D-6E8A-4147-A177-3AD203B41FA5}">
                      <a16:colId xmlns:a16="http://schemas.microsoft.com/office/drawing/2014/main" val="20020"/>
                    </a:ext>
                  </a:extLst>
                </a:gridCol>
                <a:gridCol w="329538">
                  <a:extLst>
                    <a:ext uri="{9D8B030D-6E8A-4147-A177-3AD203B41FA5}">
                      <a16:colId xmlns:a16="http://schemas.microsoft.com/office/drawing/2014/main" val="20021"/>
                    </a:ext>
                  </a:extLst>
                </a:gridCol>
              </a:tblGrid>
              <a:tr h="370840">
                <a:tc>
                  <a:txBody>
                    <a:bodyPr/>
                    <a:lstStyle/>
                    <a:p>
                      <a:r>
                        <a:rPr lang="en-US" dirty="0"/>
                        <a:t>ICD9</a:t>
                      </a:r>
                      <a:r>
                        <a:rPr lang="en-US" baseline="0" dirty="0"/>
                        <a:t> c</a:t>
                      </a:r>
                      <a:r>
                        <a:rPr lang="en-US" dirty="0"/>
                        <a:t>odes</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dirty="0"/>
                        <a:t>CPT codes</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dirty="0"/>
                        <a:t>Prescription</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a:t>Procedures</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a:t>Referrals</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dirty="0"/>
                        <a:t>Visit</a:t>
                      </a:r>
                      <a:r>
                        <a:rPr lang="en-US" baseline="0" dirty="0"/>
                        <a:t> (</a:t>
                      </a:r>
                      <a:r>
                        <a:rPr lang="en-US" baseline="0" dirty="0" err="1"/>
                        <a:t>loc</a:t>
                      </a:r>
                      <a:r>
                        <a:rPr lang="en-US" baseline="0" dirty="0"/>
                        <a:t>, </a:t>
                      </a:r>
                      <a:r>
                        <a:rPr lang="en-US" baseline="0" dirty="0" err="1"/>
                        <a:t>freq</a:t>
                      </a:r>
                      <a:r>
                        <a:rPr lang="en-US" baseline="0" dirty="0"/>
                        <a:t>)</a:t>
                      </a:r>
                      <a:endParaRPr lang="en-US" dirty="0"/>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r>
                        <a:rPr lang="en-US" dirty="0"/>
                        <a:t>Imaging</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r>
                        <a:rPr lang="en-US" sz="1600" dirty="0"/>
                        <a:t>Physiotherapy</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r>
                        <a:rPr lang="en-US" sz="1400" dirty="0"/>
                        <a:t>Streaming</a:t>
                      </a:r>
                      <a:r>
                        <a:rPr lang="en-US" sz="1400" baseline="0" dirty="0"/>
                        <a:t> data</a:t>
                      </a:r>
                      <a:endParaRPr lang="en-US" dirty="0"/>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0840">
                <a:tc>
                  <a:txBody>
                    <a:bodyPr/>
                    <a:lstStyle/>
                    <a:p>
                      <a:r>
                        <a:rPr lang="en-US" dirty="0"/>
                        <a:t>Mentions</a:t>
                      </a:r>
                    </a:p>
                  </a:txBody>
                  <a:tcPr>
                    <a:lnL w="12700" cmpd="sng">
                      <a:noFill/>
                      <a:prstDash val="solid"/>
                    </a:lnL>
                    <a:lnR w="3175" cap="flat" cmpd="sng" algn="ctr">
                      <a:solidFill>
                        <a:schemeClr val="tx1"/>
                      </a:solid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dirty="0"/>
                        <a:t>x</a:t>
                      </a: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
        <p:nvSpPr>
          <p:cNvPr id="10" name="Line 12">
            <a:extLst>
              <a:ext uri="{FF2B5EF4-FFF2-40B4-BE49-F238E27FC236}">
                <a16:creationId xmlns:a16="http://schemas.microsoft.com/office/drawing/2014/main" id="{D6DE2908-AEF8-E444-BDF3-D5A962C544C7}"/>
              </a:ext>
            </a:extLst>
          </p:cNvPr>
          <p:cNvSpPr>
            <a:spLocks noChangeShapeType="1"/>
          </p:cNvSpPr>
          <p:nvPr/>
        </p:nvSpPr>
        <p:spPr bwMode="auto">
          <a:xfrm rot="10800000" flipH="1">
            <a:off x="1824460" y="2418198"/>
            <a:ext cx="6910357" cy="1"/>
          </a:xfrm>
          <a:prstGeom prst="line">
            <a:avLst/>
          </a:prstGeom>
          <a:noFill/>
          <a:ln w="50800">
            <a:solidFill>
              <a:schemeClr val="bg1">
                <a:lumMod val="65000"/>
              </a:schemeClr>
            </a:solidFill>
            <a:miter lim="800000"/>
            <a:headEnd type="none" w="med" len="med"/>
            <a:tailEnd type="arrow" w="sm" len="sm"/>
          </a:ln>
          <a:extLst>
            <a:ext uri="{909E8E84-426E-40dd-AFC4-6F175D3DCCD1}">
              <a14:hiddenFill xmlns="" xmlns:a14="http://schemas.microsoft.com/office/drawing/2010/main">
                <a:noFill/>
              </a14:hiddenFill>
            </a:ext>
          </a:extLst>
        </p:spPr>
        <p:txBody>
          <a:bodyPr lIns="0" tIns="0" rIns="0" bIns="0"/>
          <a:lstStyle/>
          <a:p>
            <a:pPr marL="0" marR="0" lvl="0" indent="0" algn="ctr" defTabSz="914222"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solidFill>
                <a:prstClr val="black"/>
              </a:solidFill>
              <a:effectLst/>
              <a:uLnTx/>
              <a:uFillTx/>
              <a:latin typeface="Calibri"/>
              <a:ea typeface=""/>
              <a:cs typeface=""/>
              <a:sym typeface="Gill Sans" pitchFamily="24" charset="0"/>
            </a:endParaRPr>
          </a:p>
        </p:txBody>
      </p:sp>
      <p:sp>
        <p:nvSpPr>
          <p:cNvPr id="12" name="Oval 11">
            <a:extLst>
              <a:ext uri="{FF2B5EF4-FFF2-40B4-BE49-F238E27FC236}">
                <a16:creationId xmlns:a16="http://schemas.microsoft.com/office/drawing/2014/main" id="{BD216AAA-3BCB-0E4B-8ED3-168E6FFDC93F}"/>
              </a:ext>
            </a:extLst>
          </p:cNvPr>
          <p:cNvSpPr/>
          <p:nvPr/>
        </p:nvSpPr>
        <p:spPr>
          <a:xfrm>
            <a:off x="1878672" y="2353470"/>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086C0185-FFF2-4E44-BEE6-3C20FCB8D2C4}"/>
              </a:ext>
            </a:extLst>
          </p:cNvPr>
          <p:cNvSpPr/>
          <p:nvPr/>
        </p:nvSpPr>
        <p:spPr>
          <a:xfrm>
            <a:off x="2157332" y="2354105"/>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1BBA10CD-6854-8248-AF95-81DE211506E7}"/>
              </a:ext>
            </a:extLst>
          </p:cNvPr>
          <p:cNvSpPr/>
          <p:nvPr/>
        </p:nvSpPr>
        <p:spPr>
          <a:xfrm>
            <a:off x="3184130" y="2353470"/>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a:extLst>
              <a:ext uri="{FF2B5EF4-FFF2-40B4-BE49-F238E27FC236}">
                <a16:creationId xmlns:a16="http://schemas.microsoft.com/office/drawing/2014/main" id="{2330071A-6EB0-C64D-BD15-FD294A2AE314}"/>
              </a:ext>
            </a:extLst>
          </p:cNvPr>
          <p:cNvSpPr/>
          <p:nvPr/>
        </p:nvSpPr>
        <p:spPr>
          <a:xfrm>
            <a:off x="3865772" y="2356370"/>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a:extLst>
              <a:ext uri="{FF2B5EF4-FFF2-40B4-BE49-F238E27FC236}">
                <a16:creationId xmlns:a16="http://schemas.microsoft.com/office/drawing/2014/main" id="{8C64FE80-5F60-0F44-B5C9-FA774AB9124D}"/>
              </a:ext>
            </a:extLst>
          </p:cNvPr>
          <p:cNvSpPr/>
          <p:nvPr/>
        </p:nvSpPr>
        <p:spPr>
          <a:xfrm>
            <a:off x="4547413" y="2353469"/>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1E4604AC-0432-0248-B490-59512947E8E3}"/>
              </a:ext>
            </a:extLst>
          </p:cNvPr>
          <p:cNvSpPr/>
          <p:nvPr/>
        </p:nvSpPr>
        <p:spPr>
          <a:xfrm>
            <a:off x="4799571" y="2353468"/>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3D6CB2F4-A304-F34A-BACE-F9A21E482FC4}"/>
              </a:ext>
            </a:extLst>
          </p:cNvPr>
          <p:cNvSpPr/>
          <p:nvPr/>
        </p:nvSpPr>
        <p:spPr>
          <a:xfrm>
            <a:off x="5051730" y="2353466"/>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AC0D3A8B-B707-B845-AEAA-9EA18B7F26E3}"/>
              </a:ext>
            </a:extLst>
          </p:cNvPr>
          <p:cNvSpPr/>
          <p:nvPr/>
        </p:nvSpPr>
        <p:spPr>
          <a:xfrm>
            <a:off x="5296945" y="2353465"/>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BD28A783-9BBE-D94F-86E0-83ED3310E98B}"/>
              </a:ext>
            </a:extLst>
          </p:cNvPr>
          <p:cNvSpPr/>
          <p:nvPr/>
        </p:nvSpPr>
        <p:spPr>
          <a:xfrm>
            <a:off x="5542161" y="2353464"/>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a:extLst>
              <a:ext uri="{FF2B5EF4-FFF2-40B4-BE49-F238E27FC236}">
                <a16:creationId xmlns:a16="http://schemas.microsoft.com/office/drawing/2014/main" id="{EC9D931D-D28E-3B45-9640-B54D1F3A368E}"/>
              </a:ext>
            </a:extLst>
          </p:cNvPr>
          <p:cNvSpPr/>
          <p:nvPr/>
        </p:nvSpPr>
        <p:spPr>
          <a:xfrm>
            <a:off x="7506738" y="2353465"/>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936558E-4DB4-3D41-B4CC-5EB454401F41}"/>
              </a:ext>
            </a:extLst>
          </p:cNvPr>
          <p:cNvSpPr/>
          <p:nvPr/>
        </p:nvSpPr>
        <p:spPr>
          <a:xfrm>
            <a:off x="7760481" y="2353463"/>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667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8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C8B2-3DF1-AD4E-B525-0F218FD3D1DE}"/>
              </a:ext>
            </a:extLst>
          </p:cNvPr>
          <p:cNvSpPr>
            <a:spLocks noGrp="1"/>
          </p:cNvSpPr>
          <p:nvPr>
            <p:ph type="title"/>
          </p:nvPr>
        </p:nvSpPr>
        <p:spPr/>
        <p:txBody>
          <a:bodyPr/>
          <a:lstStyle/>
          <a:p>
            <a:r>
              <a:rPr lang="en-US" dirty="0"/>
              <a:t>Think about the WHAT, WHY, HOW</a:t>
            </a:r>
          </a:p>
        </p:txBody>
      </p:sp>
      <p:sp>
        <p:nvSpPr>
          <p:cNvPr id="3" name="Content Placeholder 2">
            <a:extLst>
              <a:ext uri="{FF2B5EF4-FFF2-40B4-BE49-F238E27FC236}">
                <a16:creationId xmlns:a16="http://schemas.microsoft.com/office/drawing/2014/main" id="{E68FAEE7-3AE3-184B-9353-FFD1F8920B6B}"/>
              </a:ext>
            </a:extLst>
          </p:cNvPr>
          <p:cNvSpPr>
            <a:spLocks noGrp="1"/>
          </p:cNvSpPr>
          <p:nvPr>
            <p:ph idx="1"/>
          </p:nvPr>
        </p:nvSpPr>
        <p:spPr/>
        <p:txBody>
          <a:bodyPr>
            <a:normAutofit fontScale="77500" lnSpcReduction="20000"/>
          </a:bodyPr>
          <a:lstStyle/>
          <a:p>
            <a:r>
              <a:rPr lang="en-US" dirty="0"/>
              <a:t>WHY: for observational research, recruiting into trials, calculating quality metrics, finding ‘similar patients’</a:t>
            </a:r>
          </a:p>
          <a:p>
            <a:endParaRPr lang="en-US" dirty="0"/>
          </a:p>
          <a:p>
            <a:r>
              <a:rPr lang="en-US" dirty="0"/>
              <a:t>WHAT: features, time-frame.</a:t>
            </a:r>
          </a:p>
          <a:p>
            <a:pPr marL="971479" lvl="1" indent="-514350">
              <a:buFont typeface="+mj-lt"/>
              <a:buAutoNum type="arabicPeriod"/>
            </a:pPr>
            <a:r>
              <a:rPr lang="en-US" dirty="0"/>
              <a:t>The necessary and sufficient conditions</a:t>
            </a:r>
          </a:p>
          <a:p>
            <a:pPr marL="971479" lvl="1" indent="-514350">
              <a:buFont typeface="+mj-lt"/>
              <a:buAutoNum type="arabicPeriod"/>
            </a:pPr>
            <a:r>
              <a:rPr lang="en-US" dirty="0"/>
              <a:t>The start and end criteria</a:t>
            </a:r>
          </a:p>
          <a:p>
            <a:pPr marL="971479" lvl="1" indent="-514350">
              <a:buFont typeface="+mj-lt"/>
              <a:buAutoNum type="arabicPeriod"/>
            </a:pPr>
            <a:r>
              <a:rPr lang="en-US" dirty="0"/>
              <a:t>The way you will decide what is ‘good enough’</a:t>
            </a:r>
          </a:p>
          <a:p>
            <a:endParaRPr lang="en-US" dirty="0"/>
          </a:p>
          <a:p>
            <a:r>
              <a:rPr lang="en-US" dirty="0"/>
              <a:t>HOW: [It’s a mess right now]</a:t>
            </a:r>
          </a:p>
          <a:p>
            <a:pPr marL="971479" lvl="1" indent="-514350">
              <a:buFont typeface="+mj-lt"/>
              <a:buAutoNum type="arabicPeriod"/>
            </a:pPr>
            <a:r>
              <a:rPr lang="en-US" dirty="0"/>
              <a:t>To state a phenotype</a:t>
            </a:r>
          </a:p>
          <a:p>
            <a:pPr marL="971479" lvl="1" indent="-514350">
              <a:buFont typeface="+mj-lt"/>
              <a:buAutoNum type="arabicPeriod"/>
            </a:pPr>
            <a:r>
              <a:rPr lang="en-US" dirty="0"/>
              <a:t>To evaluate a stated phenotype</a:t>
            </a:r>
          </a:p>
          <a:p>
            <a:pPr marL="971479" lvl="1" indent="-514350">
              <a:buFont typeface="+mj-lt"/>
              <a:buAutoNum type="arabicPeriod"/>
            </a:pPr>
            <a:r>
              <a:rPr lang="en-US" dirty="0"/>
              <a:t>To guarantee generalizability</a:t>
            </a:r>
          </a:p>
        </p:txBody>
      </p:sp>
    </p:spTree>
    <p:extLst>
      <p:ext uri="{BB962C8B-B14F-4D97-AF65-F5344CB8AC3E}">
        <p14:creationId xmlns:p14="http://schemas.microsoft.com/office/powerpoint/2010/main" val="184213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solidFill>
                  <a:schemeClr val="bg1"/>
                </a:solidFill>
              </a:rPr>
              <a:t>Breakout: Let’s craft a phenotype definition</a:t>
            </a:r>
          </a:p>
        </p:txBody>
      </p:sp>
      <p:sp>
        <p:nvSpPr>
          <p:cNvPr id="3" name="Content Placeholder 2"/>
          <p:cNvSpPr>
            <a:spLocks noGrp="1"/>
          </p:cNvSpPr>
          <p:nvPr>
            <p:ph idx="1"/>
          </p:nvPr>
        </p:nvSpPr>
        <p:spPr/>
        <p:txBody>
          <a:bodyPr>
            <a:normAutofit fontScale="92500" lnSpcReduction="20000"/>
          </a:bodyPr>
          <a:lstStyle/>
          <a:p>
            <a:r>
              <a:rPr lang="en-US" dirty="0">
                <a:solidFill>
                  <a:schemeClr val="bg1"/>
                </a:solidFill>
              </a:rPr>
              <a:t>You will find two conditions mentioned on an index card assigned to your team.</a:t>
            </a:r>
          </a:p>
          <a:p>
            <a:endParaRPr lang="en-US" dirty="0">
              <a:solidFill>
                <a:schemeClr val="bg1"/>
              </a:solidFill>
            </a:endParaRPr>
          </a:p>
          <a:p>
            <a:r>
              <a:rPr lang="en-US" dirty="0">
                <a:solidFill>
                  <a:schemeClr val="bg1"/>
                </a:solidFill>
              </a:rPr>
              <a:t>Write down the things you would want to see in the record that would make you believe that the outcome or condition in question happened.</a:t>
            </a:r>
          </a:p>
          <a:p>
            <a:endParaRPr lang="en-US" dirty="0">
              <a:solidFill>
                <a:schemeClr val="bg1"/>
              </a:solidFill>
            </a:endParaRPr>
          </a:p>
          <a:p>
            <a:r>
              <a:rPr lang="en-US" dirty="0">
                <a:solidFill>
                  <a:schemeClr val="bg1"/>
                </a:solidFill>
              </a:rPr>
              <a:t>With this set of things in hand, write down ways of deciding when you have seen enough to declare that the outcome or condition did happen.</a:t>
            </a:r>
          </a:p>
        </p:txBody>
      </p:sp>
    </p:spTree>
    <p:extLst>
      <p:ext uri="{BB962C8B-B14F-4D97-AF65-F5344CB8AC3E}">
        <p14:creationId xmlns:p14="http://schemas.microsoft.com/office/powerpoint/2010/main" val="4568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 to phenotyping</a:t>
            </a:r>
          </a:p>
        </p:txBody>
      </p:sp>
      <p:sp>
        <p:nvSpPr>
          <p:cNvPr id="3" name="Content Placeholder 2"/>
          <p:cNvSpPr>
            <a:spLocks noGrp="1"/>
          </p:cNvSpPr>
          <p:nvPr>
            <p:ph idx="1"/>
          </p:nvPr>
        </p:nvSpPr>
        <p:spPr>
          <a:xfrm>
            <a:off x="457200" y="1938866"/>
            <a:ext cx="8229600" cy="3949316"/>
          </a:xfrm>
        </p:spPr>
        <p:txBody>
          <a:bodyPr>
            <a:normAutofit fontScale="77500" lnSpcReduction="20000"/>
          </a:bodyPr>
          <a:lstStyle/>
          <a:p>
            <a:pPr indent="-279400">
              <a:buFont typeface="Arial" charset="0"/>
              <a:buChar char="•"/>
            </a:pPr>
            <a:r>
              <a:rPr lang="en-US" dirty="0"/>
              <a:t>Rule based, expert-consensus definitions</a:t>
            </a:r>
          </a:p>
          <a:p>
            <a:pPr lvl="1" indent="-277813">
              <a:buFont typeface="Arial" charset="0"/>
              <a:buChar char="•"/>
            </a:pPr>
            <a:r>
              <a:rPr lang="en-US" dirty="0"/>
              <a:t>Exemplified by </a:t>
            </a:r>
            <a:r>
              <a:rPr lang="en-US" dirty="0">
                <a:hlinkClick r:id="rId3"/>
              </a:rPr>
              <a:t>www.phekb.org</a:t>
            </a:r>
            <a:endParaRPr lang="en-US" dirty="0"/>
          </a:p>
          <a:p>
            <a:pPr lvl="1" indent="-277813">
              <a:buFont typeface="Arial" charset="0"/>
              <a:buChar char="•"/>
            </a:pPr>
            <a:r>
              <a:rPr lang="en-US" dirty="0"/>
              <a:t>Implemented by </a:t>
            </a:r>
          </a:p>
          <a:p>
            <a:pPr lvl="2" indent="-277813">
              <a:buFont typeface="Arial" charset="0"/>
              <a:buChar char="•"/>
            </a:pPr>
            <a:r>
              <a:rPr lang="en-US" dirty="0"/>
              <a:t>STARR tools https://</a:t>
            </a:r>
            <a:r>
              <a:rPr lang="en-US" dirty="0" err="1"/>
              <a:t>med.stanford.edu</a:t>
            </a:r>
            <a:r>
              <a:rPr lang="en-US" dirty="0"/>
              <a:t>/</a:t>
            </a:r>
            <a:r>
              <a:rPr lang="en-US" dirty="0" err="1"/>
              <a:t>starr</a:t>
            </a:r>
            <a:r>
              <a:rPr lang="en-US" dirty="0"/>
              <a:t>-tools</a:t>
            </a:r>
          </a:p>
          <a:p>
            <a:pPr lvl="2" indent="-277813">
              <a:buFont typeface="Arial" charset="0"/>
              <a:buChar char="•"/>
            </a:pPr>
            <a:r>
              <a:rPr lang="en-US" dirty="0"/>
              <a:t>ATLAS https://</a:t>
            </a:r>
            <a:r>
              <a:rPr lang="en-US" dirty="0" err="1"/>
              <a:t>ohdsi-atlas.stanford.edu</a:t>
            </a:r>
            <a:r>
              <a:rPr lang="en-US" dirty="0"/>
              <a:t>/#/home</a:t>
            </a:r>
          </a:p>
          <a:p>
            <a:pPr lvl="2" indent="-277813">
              <a:buFont typeface="Arial" charset="0"/>
              <a:buChar char="•"/>
            </a:pPr>
            <a:r>
              <a:rPr lang="en-US" dirty="0"/>
              <a:t>ACE https://ace-</a:t>
            </a:r>
            <a:r>
              <a:rPr lang="en-US" dirty="0" err="1"/>
              <a:t>prod.med.stanford.edu</a:t>
            </a:r>
            <a:r>
              <a:rPr lang="en-US" dirty="0"/>
              <a:t>/</a:t>
            </a:r>
          </a:p>
          <a:p>
            <a:pPr>
              <a:buFont typeface="Arial" charset="0"/>
              <a:buChar char="•"/>
            </a:pPr>
            <a:endParaRPr lang="en-US" dirty="0"/>
          </a:p>
          <a:p>
            <a:pPr indent="-279400">
              <a:buFont typeface="Arial" charset="0"/>
              <a:buChar char="•"/>
            </a:pPr>
            <a:r>
              <a:rPr lang="en-US" dirty="0"/>
              <a:t>Probabilistic phenotyping</a:t>
            </a:r>
          </a:p>
          <a:p>
            <a:pPr lvl="1" indent="-277813">
              <a:buFont typeface="Arial" charset="0"/>
              <a:buChar char="•"/>
            </a:pPr>
            <a:r>
              <a:rPr lang="en-US" dirty="0"/>
              <a:t>Relatively new</a:t>
            </a:r>
          </a:p>
          <a:p>
            <a:pPr lvl="1" indent="-277813">
              <a:buFont typeface="Arial" charset="0"/>
              <a:buChar char="•"/>
            </a:pPr>
            <a:r>
              <a:rPr lang="en-US" dirty="0"/>
              <a:t>APHRODITE, ANCHOR learning</a:t>
            </a:r>
          </a:p>
          <a:p>
            <a:pPr lvl="1" indent="-277813">
              <a:buFont typeface="Arial" charset="0"/>
              <a:buChar char="•"/>
            </a:pPr>
            <a:r>
              <a:rPr lang="en-US" dirty="0">
                <a:hlinkClick r:id="rId4"/>
              </a:rPr>
              <a:t>https://github.com/OHDSI/Aphrodite</a:t>
            </a:r>
            <a:r>
              <a:rPr lang="en-US" dirty="0"/>
              <a:t> </a:t>
            </a:r>
          </a:p>
        </p:txBody>
      </p:sp>
    </p:spTree>
    <p:extLst>
      <p:ext uri="{BB962C8B-B14F-4D97-AF65-F5344CB8AC3E}">
        <p14:creationId xmlns:p14="http://schemas.microsoft.com/office/powerpoint/2010/main" val="2486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Shape 578"/>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2624448" y="-1"/>
            <a:ext cx="6519552" cy="6858001"/>
          </a:xfrm>
          <a:prstGeom prst="rect">
            <a:avLst/>
          </a:prstGeom>
          <a:noFill/>
          <a:ln>
            <a:noFill/>
          </a:ln>
        </p:spPr>
      </p:pic>
      <p:sp>
        <p:nvSpPr>
          <p:cNvPr id="2" name="TextBox 1"/>
          <p:cNvSpPr txBox="1"/>
          <p:nvPr/>
        </p:nvSpPr>
        <p:spPr>
          <a:xfrm>
            <a:off x="32072" y="3428999"/>
            <a:ext cx="2592376" cy="400110"/>
          </a:xfrm>
          <a:prstGeom prst="rect">
            <a:avLst/>
          </a:prstGeom>
          <a:noFill/>
        </p:spPr>
        <p:txBody>
          <a:bodyPr wrap="none" rtlCol="0">
            <a:spAutoFit/>
          </a:bodyPr>
          <a:lstStyle/>
          <a:p>
            <a:r>
              <a:rPr lang="en-US" sz="2000" dirty="0">
                <a:latin typeface="Calibri" charset="0"/>
                <a:ea typeface="Calibri" charset="0"/>
                <a:cs typeface="Calibri" charset="0"/>
              </a:rPr>
              <a:t>Kirby et al, JAMIA 2016</a:t>
            </a:r>
          </a:p>
        </p:txBody>
      </p:sp>
    </p:spTree>
  </p:cSld>
  <p:clrMapOvr>
    <a:masterClrMapping/>
  </p:clrMapOvr>
</p:sld>
</file>

<file path=ppt/theme/theme1.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tanfo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5684</TotalTime>
  <Words>1998</Words>
  <Application>Microsoft Macintosh PowerPoint</Application>
  <PresentationFormat>On-screen Show (4:3)</PresentationFormat>
  <Paragraphs>314</Paragraphs>
  <Slides>33</Slides>
  <Notes>26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33</vt:i4>
      </vt:variant>
    </vt:vector>
  </HeadingPairs>
  <TitlesOfParts>
    <vt:vector size="49" baseType="lpstr">
      <vt:lpstr>MS Gothic</vt:lpstr>
      <vt:lpstr>Arial</vt:lpstr>
      <vt:lpstr>Calibri</vt:lpstr>
      <vt:lpstr>Helvetica Neue</vt:lpstr>
      <vt:lpstr>Source Sans Pro</vt:lpstr>
      <vt:lpstr>Source Sans Pro Light</vt:lpstr>
      <vt:lpstr>system-ui</vt:lpstr>
      <vt:lpstr>Wingdings</vt:lpstr>
      <vt:lpstr>YouTube Sans</vt:lpstr>
      <vt:lpstr>Zapf Dingbats</vt:lpstr>
      <vt:lpstr>Stanford-theme</vt:lpstr>
      <vt:lpstr>1_Stanford</vt:lpstr>
      <vt:lpstr>Stanford</vt:lpstr>
      <vt:lpstr>1_Stanford-theme</vt:lpstr>
      <vt:lpstr>2_Stanford</vt:lpstr>
      <vt:lpstr>2_Stanford-theme</vt:lpstr>
      <vt:lpstr>BIOMEDIN 215  Data Science in Medicine</vt:lpstr>
      <vt:lpstr>Signposting: Timelines to datasets</vt:lpstr>
      <vt:lpstr>Handling time in your analyses</vt:lpstr>
      <vt:lpstr>Goals for today</vt:lpstr>
      <vt:lpstr>Phenotyping = Did “it” happen?</vt:lpstr>
      <vt:lpstr>Think about the WHAT, WHY, HOW</vt:lpstr>
      <vt:lpstr>Breakout: Let’s craft a phenotype definition</vt:lpstr>
      <vt:lpstr>Two approaches to phenotyping</vt:lpstr>
      <vt:lpstr>PowerPoint Presentation</vt:lpstr>
      <vt:lpstr>An example algorithm</vt:lpstr>
      <vt:lpstr>Features on which “algorithms” operate</vt:lpstr>
      <vt:lpstr>Use multiple sources of data when you can</vt:lpstr>
      <vt:lpstr>Summary of rule-based phenotyping</vt:lpstr>
      <vt:lpstr>Reflect: on your phenotype definition</vt:lpstr>
      <vt:lpstr>Phenotyping and cohort building go hand in hand</vt:lpstr>
      <vt:lpstr>Phenotyping and cohort building go hand in hand</vt:lpstr>
      <vt:lpstr>Cohort building and chart review go hand in hand </vt:lpstr>
      <vt:lpstr>STARR Tools</vt:lpstr>
      <vt:lpstr>OHDSI ATLAS Cohort Analysis Tool</vt:lpstr>
      <vt:lpstr>Advanced Cohort Engine (ACE)</vt:lpstr>
      <vt:lpstr>Phenotyping, cohort building, and chart review</vt:lpstr>
      <vt:lpstr>Take the time to learn these tools</vt:lpstr>
      <vt:lpstr>Open questions</vt:lpstr>
      <vt:lpstr>Phenotyping at scale</vt:lpstr>
      <vt:lpstr>Phenotyping using machine learning</vt:lpstr>
      <vt:lpstr>Effort precision trade off</vt:lpstr>
      <vt:lpstr>http://github.com/OHDSI/Aphrodite</vt:lpstr>
      <vt:lpstr>Remember:</vt:lpstr>
      <vt:lpstr>Related: Digital Phenotypes</vt:lpstr>
      <vt:lpstr>Assigned reading</vt:lpstr>
      <vt:lpstr>PowerPoint Presentation</vt:lpstr>
      <vt:lpstr>Efforts to know if you do probabilistic phenotyping</vt:lpstr>
      <vt:lpstr>Remember:  feature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357</cp:revision>
  <dcterms:modified xsi:type="dcterms:W3CDTF">2024-10-21T00:48:12Z</dcterms:modified>
</cp:coreProperties>
</file>